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7" r:id="rId4"/>
    <p:sldMasterId id="2147483818" r:id="rId5"/>
  </p:sldMasterIdLst>
  <p:notesMasterIdLst>
    <p:notesMasterId r:id="rId28"/>
  </p:notesMasterIdLst>
  <p:sldIdLst>
    <p:sldId id="570" r:id="rId6"/>
    <p:sldId id="614" r:id="rId7"/>
    <p:sldId id="571" r:id="rId8"/>
    <p:sldId id="600" r:id="rId9"/>
    <p:sldId id="647" r:id="rId10"/>
    <p:sldId id="598" r:id="rId11"/>
    <p:sldId id="629" r:id="rId12"/>
    <p:sldId id="650" r:id="rId13"/>
    <p:sldId id="617" r:id="rId14"/>
    <p:sldId id="619" r:id="rId15"/>
    <p:sldId id="573" r:id="rId16"/>
    <p:sldId id="601" r:id="rId17"/>
    <p:sldId id="588" r:id="rId18"/>
    <p:sldId id="595" r:id="rId19"/>
    <p:sldId id="651" r:id="rId20"/>
    <p:sldId id="655" r:id="rId21"/>
    <p:sldId id="678" r:id="rId22"/>
    <p:sldId id="694" r:id="rId23"/>
    <p:sldId id="680" r:id="rId24"/>
    <p:sldId id="682" r:id="rId25"/>
    <p:sldId id="695" r:id="rId26"/>
    <p:sldId id="696" r:id="rId27"/>
  </p:sldIdLst>
  <p:sldSz cx="9144000" cy="6858000" type="screen4x3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255" userDrawn="1">
          <p15:clr>
            <a:srgbClr val="A4A3A4"/>
          </p15:clr>
        </p15:guide>
        <p15:guide id="3" orient="horz" pos="1139" userDrawn="1">
          <p15:clr>
            <a:srgbClr val="A4A3A4"/>
          </p15:clr>
        </p15:guide>
        <p15:guide id="4" orient="horz" pos="1095" userDrawn="1">
          <p15:clr>
            <a:srgbClr val="A4A3A4"/>
          </p15:clr>
        </p15:guide>
        <p15:guide id="5" orient="horz" pos="4065" userDrawn="1">
          <p15:clr>
            <a:srgbClr val="A4A3A4"/>
          </p15:clr>
        </p15:guide>
        <p15:guide id="6" orient="horz" pos="4201" userDrawn="1">
          <p15:clr>
            <a:srgbClr val="A4A3A4"/>
          </p15:clr>
        </p15:guide>
        <p15:guide id="7" pos="2880" userDrawn="1">
          <p15:clr>
            <a:srgbClr val="A4A3A4"/>
          </p15:clr>
        </p15:guide>
        <p15:guide id="8" pos="476" userDrawn="1">
          <p15:clr>
            <a:srgbClr val="A4A3A4"/>
          </p15:clr>
        </p15:guide>
        <p15:guide id="9" pos="5193" userDrawn="1">
          <p15:clr>
            <a:srgbClr val="A4A3A4"/>
          </p15:clr>
        </p15:guide>
        <p15:guide id="10" pos="5465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IRGINIE GIRAUD" initials="VG" lastIdx="10" clrIdx="0">
    <p:extLst>
      <p:ext uri="{19B8F6BF-5375-455C-9EA6-DF929625EA0E}">
        <p15:presenceInfo xmlns:p15="http://schemas.microsoft.com/office/powerpoint/2012/main" userId="S-1-5-21-1616320312-2655828719-4280963109-78503" providerId="AD"/>
      </p:ext>
    </p:extLst>
  </p:cmAuthor>
  <p:cmAuthor id="2" name="CARINE DEVOIR" initials="CD" lastIdx="9" clrIdx="1">
    <p:extLst>
      <p:ext uri="{19B8F6BF-5375-455C-9EA6-DF929625EA0E}">
        <p15:presenceInfo xmlns:p15="http://schemas.microsoft.com/office/powerpoint/2012/main" userId="S-1-5-21-1616320312-2655828719-4280963109-37521" providerId="AD"/>
      </p:ext>
    </p:extLst>
  </p:cmAuthor>
  <p:cmAuthor id="3" name="AURELIE LETELLIER" initials="AL" lastIdx="2" clrIdx="2">
    <p:extLst>
      <p:ext uri="{19B8F6BF-5375-455C-9EA6-DF929625EA0E}">
        <p15:presenceInfo xmlns:p15="http://schemas.microsoft.com/office/powerpoint/2012/main" userId="S-1-5-21-1616320312-2655828719-4280963109-26176" providerId="AD"/>
      </p:ext>
    </p:extLst>
  </p:cmAuthor>
  <p:cmAuthor id="4" name="CORALIE BENOIST" initials="CB" lastIdx="9" clrIdx="3">
    <p:extLst>
      <p:ext uri="{19B8F6BF-5375-455C-9EA6-DF929625EA0E}">
        <p15:presenceInfo xmlns:p15="http://schemas.microsoft.com/office/powerpoint/2012/main" userId="S-1-5-21-1616320312-2655828719-4280963109-3526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E2579"/>
    <a:srgbClr val="2C3280"/>
    <a:srgbClr val="E5E3F1"/>
    <a:srgbClr val="E7792B"/>
    <a:srgbClr val="BCCF00"/>
    <a:srgbClr val="94D000"/>
    <a:srgbClr val="C7DF7B"/>
    <a:srgbClr val="B0D243"/>
    <a:srgbClr val="C5E6FD"/>
    <a:srgbClr val="D5EC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Style léger 3 - Accentuation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B4B98B0-60AC-42C2-AFA5-B58CD77FA1E5}" styleName="Style léger 1 - Accentuation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CF1AB2-1976-4502-BF36-3FF5EA218861}" styleName="Style moyen 4 - Accentuation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195" autoAdjust="0"/>
    <p:restoredTop sz="94343" autoAdjust="0"/>
  </p:normalViewPr>
  <p:slideViewPr>
    <p:cSldViewPr showGuides="1">
      <p:cViewPr varScale="1">
        <p:scale>
          <a:sx n="72" d="100"/>
          <a:sy n="72" d="100"/>
        </p:scale>
        <p:origin x="1302" y="78"/>
      </p:cViewPr>
      <p:guideLst>
        <p:guide orient="horz" pos="2160"/>
        <p:guide orient="horz" pos="255"/>
        <p:guide orient="horz" pos="1139"/>
        <p:guide orient="horz" pos="1095"/>
        <p:guide orient="horz" pos="4065"/>
        <p:guide orient="horz" pos="4201"/>
        <p:guide pos="2880"/>
        <p:guide pos="476"/>
        <p:guide pos="5193"/>
        <p:guide pos="546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presProps" Target="presProps.xml"/><Relationship Id="rId8" Type="http://schemas.openxmlformats.org/officeDocument/2006/relationships/slide" Target="slides/slide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6332"/>
          </a:xfrm>
          <a:prstGeom prst="rect">
            <a:avLst/>
          </a:prstGeom>
        </p:spPr>
        <p:txBody>
          <a:bodyPr vert="horz" lIns="91413" tIns="45706" rIns="91413" bIns="45706" rtlCol="0"/>
          <a:lstStyle>
            <a:lvl1pPr algn="l">
              <a:defRPr sz="1200" b="0" i="0">
                <a:latin typeface="Marianne" panose="02000000000000000000" pitchFamily="2" charset="0"/>
              </a:defRPr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1"/>
            <a:ext cx="2945659" cy="496332"/>
          </a:xfrm>
          <a:prstGeom prst="rect">
            <a:avLst/>
          </a:prstGeom>
        </p:spPr>
        <p:txBody>
          <a:bodyPr vert="horz" lIns="91413" tIns="45706" rIns="91413" bIns="45706" rtlCol="0"/>
          <a:lstStyle>
            <a:lvl1pPr algn="r">
              <a:defRPr sz="1200" b="0" i="0">
                <a:latin typeface="Marianne" panose="02000000000000000000" pitchFamily="2" charset="0"/>
              </a:defRPr>
            </a:lvl1pPr>
          </a:lstStyle>
          <a:p>
            <a:fld id="{D680E798-53FF-4C51-A981-953463752515}" type="datetimeFigureOut">
              <a:rPr lang="fr-FR" smtClean="0"/>
              <a:pPr/>
              <a:t>27/08/2024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13" tIns="45706" rIns="91413" bIns="45706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13" tIns="45706" rIns="91413" bIns="45706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6332"/>
          </a:xfrm>
          <a:prstGeom prst="rect">
            <a:avLst/>
          </a:prstGeom>
        </p:spPr>
        <p:txBody>
          <a:bodyPr vert="horz" lIns="91413" tIns="45706" rIns="91413" bIns="45706" rtlCol="0" anchor="b"/>
          <a:lstStyle>
            <a:lvl1pPr algn="l">
              <a:defRPr sz="1200" b="0" i="0">
                <a:latin typeface="Marianne" panose="02000000000000000000" pitchFamily="2" charset="0"/>
              </a:defRPr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6332"/>
          </a:xfrm>
          <a:prstGeom prst="rect">
            <a:avLst/>
          </a:prstGeom>
        </p:spPr>
        <p:txBody>
          <a:bodyPr vert="horz" lIns="91413" tIns="45706" rIns="91413" bIns="45706" rtlCol="0" anchor="b"/>
          <a:lstStyle>
            <a:lvl1pPr algn="r">
              <a:defRPr sz="1200" b="0" i="0">
                <a:latin typeface="Marianne" panose="02000000000000000000" pitchFamily="2" charset="0"/>
              </a:defRPr>
            </a:lvl1pPr>
          </a:lstStyle>
          <a:p>
            <a:fld id="{1B06CD8F-B7ED-4A05-9FB1-A01CC0EF02CC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1662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Marianne" panose="02000000000000000000" pitchFamily="2" charset="0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Marianne" panose="02000000000000000000" pitchFamily="2" charset="0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Marianne" panose="02000000000000000000" pitchFamily="2" charset="0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Marianne" panose="02000000000000000000" pitchFamily="2" charset="0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Marianne" panose="02000000000000000000" pitchFamily="2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369309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275509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z="2800" b="1" dirty="0">
                <a:solidFill>
                  <a:schemeClr val="bg2"/>
                </a:solidFill>
              </a:rPr>
              <a:t>!!!!!! Garde-t-on ce</a:t>
            </a:r>
            <a:r>
              <a:rPr lang="fr-FR" sz="2800" b="1" baseline="0" dirty="0">
                <a:solidFill>
                  <a:schemeClr val="bg2"/>
                </a:solidFill>
              </a:rPr>
              <a:t> titre? &gt;&gt;&gt; enseignements en groupes</a:t>
            </a:r>
            <a:endParaRPr lang="fr-FR" sz="2800" b="1" dirty="0">
              <a:solidFill>
                <a:schemeClr val="bg2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295317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AJOUTER</a:t>
            </a:r>
            <a:r>
              <a:rPr lang="fr-FR" baseline="0" dirty="0"/>
              <a:t>  demi-journée banalisée avec astérisque sur fin d’année </a:t>
            </a:r>
            <a:r>
              <a:rPr lang="fr-FR" baseline="0" dirty="0" err="1"/>
              <a:t>scol</a:t>
            </a:r>
            <a:r>
              <a:rPr lang="fr-FR" baseline="0" dirty="0"/>
              <a:t> …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14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104186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6618000"/>
            <a:ext cx="18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/>
              <a:t>XX/XX/XXXX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720000" y="5226529"/>
            <a:ext cx="3240000" cy="1200000"/>
          </a:xfrm>
        </p:spPr>
        <p:txBody>
          <a:bodyPr anchor="b" anchorCtr="0"/>
          <a:lstStyle>
            <a:lvl1pPr>
              <a:defRPr sz="1150"/>
            </a:lvl1pPr>
          </a:lstStyle>
          <a:p>
            <a:r>
              <a:rPr lang="fr-FR" dirty="0"/>
              <a:t>Intitulé de la direction </a:t>
            </a:r>
            <a:br>
              <a:rPr lang="fr-FR" dirty="0"/>
            </a:br>
            <a:r>
              <a:rPr lang="fr-FR" dirty="0"/>
              <a:t>ou de l’organisme rattaché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6618000"/>
            <a:ext cx="18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pic>
        <p:nvPicPr>
          <p:cNvPr id="8" name="Imag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50567"/>
            <a:ext cx="5651510" cy="4646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610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78F1A-B2D0-41E4-AF85-6FE991F2A322}" type="datetimeFigureOut">
              <a:rPr lang="fr-FR" smtClean="0"/>
              <a:t>27/08/2024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D77A9-26CE-448E-9FCE-A3BD9173680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17062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78F1A-B2D0-41E4-AF85-6FE991F2A322}" type="datetimeFigureOut">
              <a:rPr lang="fr-FR" smtClean="0"/>
              <a:t>27/08/2024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D77A9-26CE-448E-9FCE-A3BD9173680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15956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78F1A-B2D0-41E4-AF85-6FE991F2A322}" type="datetimeFigureOut">
              <a:rPr lang="fr-FR" smtClean="0"/>
              <a:t>27/08/2024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D77A9-26CE-448E-9FCE-A3BD9173680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568662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78F1A-B2D0-41E4-AF85-6FE991F2A322}" type="datetimeFigureOut">
              <a:rPr lang="fr-FR" smtClean="0"/>
              <a:t>27/08/2024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D77A9-26CE-448E-9FCE-A3BD9173680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59092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78F1A-B2D0-41E4-AF85-6FE991F2A322}" type="datetimeFigureOut">
              <a:rPr lang="fr-FR" smtClean="0"/>
              <a:t>27/08/2024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D77A9-26CE-448E-9FCE-A3BD9173680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26338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78F1A-B2D0-41E4-AF85-6FE991F2A322}" type="datetimeFigureOut">
              <a:rPr lang="fr-FR" smtClean="0"/>
              <a:t>27/08/2024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D77A9-26CE-448E-9FCE-A3BD9173680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08337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78F1A-B2D0-41E4-AF85-6FE991F2A322}" type="datetimeFigureOut">
              <a:rPr lang="fr-FR" smtClean="0"/>
              <a:t>27/08/2024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D77A9-26CE-448E-9FCE-A3BD9173680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05821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78F1A-B2D0-41E4-AF85-6FE991F2A322}" type="datetimeFigureOut">
              <a:rPr lang="fr-FR" smtClean="0"/>
              <a:t>27/08/2024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D77A9-26CE-448E-9FCE-A3BD9173680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38276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78F1A-B2D0-41E4-AF85-6FE991F2A322}" type="datetimeFigureOut">
              <a:rPr lang="fr-FR" smtClean="0"/>
              <a:t>27/08/2024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D77A9-26CE-448E-9FCE-A3BD9173680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3738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60000" y="3128061"/>
            <a:ext cx="8424000" cy="27696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3250" b="1" cap="all" baseline="0"/>
            </a:lvl1pPr>
            <a:lvl2pPr marL="0" indent="0">
              <a:spcBef>
                <a:spcPts val="500"/>
              </a:spcBef>
              <a:spcAft>
                <a:spcPts val="0"/>
              </a:spcAft>
              <a:buNone/>
              <a:defRPr sz="18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cxnSp>
        <p:nvCxnSpPr>
          <p:cNvPr id="12" name="Connecteur droit 11"/>
          <p:cNvCxnSpPr/>
          <p:nvPr userDrawn="1"/>
        </p:nvCxnSpPr>
        <p:spPr bwMode="gray">
          <a:xfrm>
            <a:off x="360000" y="6379200"/>
            <a:ext cx="8424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Imag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39630"/>
            <a:ext cx="2879750" cy="2367686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DF202C4D-D38E-3719-7D57-90763B8D886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97443" y="188640"/>
            <a:ext cx="2730088" cy="2247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3904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1200000"/>
            <a:ext cx="8424000" cy="96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59998" y="2522624"/>
            <a:ext cx="2520000" cy="3374400"/>
          </a:xfrm>
        </p:spPr>
        <p:txBody>
          <a:bodyPr/>
          <a:lstStyle>
            <a:lvl1pPr marL="144000" indent="-144000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4000" indent="-144000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9" name="Espace réservé du texte 7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312000" y="2524800"/>
            <a:ext cx="2520000" cy="3374400"/>
          </a:xfrm>
        </p:spPr>
        <p:txBody>
          <a:bodyPr/>
          <a:lstStyle>
            <a:lvl1pPr marL="144000" indent="-144000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4000" indent="-144000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10" name="Espace réservé du texte 7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6263999" y="2524800"/>
            <a:ext cx="2520000" cy="3374400"/>
          </a:xfrm>
        </p:spPr>
        <p:txBody>
          <a:bodyPr/>
          <a:lstStyle>
            <a:lvl1pPr marL="144000" indent="-144000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4000" indent="-144000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FC0549F4-B13A-26A1-A4EE-93CA7A9FBDD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1750" y="216326"/>
            <a:ext cx="796023" cy="655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1030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1124744"/>
            <a:ext cx="9144000" cy="5734456"/>
          </a:xfrm>
          <a:solidFill>
            <a:schemeClr val="bg1">
              <a:lumMod val="85000"/>
            </a:schemeClr>
          </a:solidFill>
        </p:spPr>
        <p:txBody>
          <a:bodyPr tIns="1080000" anchor="ctr" anchorCtr="0"/>
          <a:lstStyle>
            <a:lvl1pPr algn="ctr">
              <a:defRPr cap="all" baseline="0"/>
            </a:lvl1pPr>
          </a:lstStyle>
          <a:p>
            <a:r>
              <a:rPr lang="fr-FR" dirty="0"/>
              <a:t>Sélectionner l’icône pour insérer une image, </a:t>
            </a:r>
            <a:br>
              <a:rPr lang="fr-FR" dirty="0"/>
            </a:br>
            <a:r>
              <a:rPr lang="fr-FR" dirty="0"/>
              <a:t>puis disposer l’image en arrière plan </a:t>
            </a:r>
            <a:br>
              <a:rPr lang="fr-FR" dirty="0"/>
            </a:br>
            <a:r>
              <a:rPr lang="fr-FR" dirty="0"/>
              <a:t>(Sélectionner l’image avec le bouton droit de la souris / </a:t>
            </a:r>
            <a:br>
              <a:rPr lang="fr-FR" dirty="0"/>
            </a:br>
            <a:r>
              <a:rPr lang="fr-FR" dirty="0"/>
              <a:t>Mettre à l’arrière plan)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84000"/>
            <a:ext cx="8424000" cy="5395200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solidFill>
              <a:schemeClr val="tx1"/>
            </a:solidFill>
          </a:ln>
        </p:spPr>
        <p:txBody>
          <a:bodyPr lIns="0" bIns="360000" anchor="ctr" anchorCtr="0"/>
          <a:lstStyle>
            <a:lvl1pPr marL="396000" indent="-396000">
              <a:buFont typeface="+mj-lt"/>
              <a:buAutoNum type="arabicPeriod"/>
              <a:defRPr sz="3250"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D3174AD9-8E59-384D-2DB6-9B672C8A114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1750" y="216326"/>
            <a:ext cx="796023" cy="655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85968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s 3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1200000"/>
            <a:ext cx="8424000" cy="96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240000"/>
            <a:ext cx="5472000" cy="480000"/>
          </a:xfrm>
        </p:spPr>
        <p:txBody>
          <a:bodyPr/>
          <a:lstStyle>
            <a:lvl1pPr marL="108000" indent="-108000" algn="r">
              <a:spcAft>
                <a:spcPts val="0"/>
              </a:spcAft>
              <a:buFont typeface="+mj-lt"/>
              <a:buAutoNum type="arabicPeriod"/>
              <a:defRPr sz="750" b="1"/>
            </a:lvl1pPr>
            <a:lvl2pPr marL="108000" indent="-108000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59999" y="2448000"/>
            <a:ext cx="252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3" name="Espace réservé du texte 11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312000" y="2448000"/>
            <a:ext cx="252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4" name="Espace réservé du texte 11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6264000" y="2448000"/>
            <a:ext cx="252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A82D20BE-A6F4-4631-09B2-3D92C4E87AC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1750" y="216326"/>
            <a:ext cx="796023" cy="655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0454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 hasCustomPrompt="1"/>
          </p:nvPr>
        </p:nvSpPr>
        <p:spPr bwMode="gray">
          <a:xfrm>
            <a:off x="359999" y="1200000"/>
            <a:ext cx="8424000" cy="960000"/>
          </a:xfrm>
        </p:spPr>
        <p:txBody>
          <a:bodyPr/>
          <a:lstStyle/>
          <a:p>
            <a:r>
              <a:rPr lang="fr-FR" noProof="0" dirty="0"/>
              <a:t>Titre</a:t>
            </a:r>
            <a:endParaRPr lang="fr-FR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 bwMode="gray">
          <a:xfrm>
            <a:off x="359998" y="2448000"/>
            <a:ext cx="8424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5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240000"/>
            <a:ext cx="5472000" cy="480000"/>
          </a:xfrm>
        </p:spPr>
        <p:txBody>
          <a:bodyPr/>
          <a:lstStyle>
            <a:lvl1pPr marL="108000" indent="-108000" algn="r">
              <a:spcAft>
                <a:spcPts val="0"/>
              </a:spcAft>
              <a:buFont typeface="+mj-lt"/>
              <a:buAutoNum type="arabicPeriod"/>
              <a:defRPr sz="750" b="1"/>
            </a:lvl1pPr>
            <a:lvl2pPr marL="108000" indent="-108000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8300CA0C-A904-D76A-D767-38C5685968D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1750" y="216326"/>
            <a:ext cx="796023" cy="65538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smtClean="0"/>
              <a:pPr/>
              <a:t>8/27/2024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‹N°›</a:t>
            </a:fld>
            <a:endParaRPr lang="en-US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BEE01D53-CF37-6307-F730-50532C770E0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1750" y="216326"/>
            <a:ext cx="796023" cy="655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6357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78F1A-B2D0-41E4-AF85-6FE991F2A322}" type="datetimeFigureOut">
              <a:rPr lang="fr-FR" smtClean="0"/>
              <a:t>27/08/2024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D77A9-26CE-448E-9FCE-A3BD9173680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84915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78F1A-B2D0-41E4-AF85-6FE991F2A322}" type="datetimeFigureOut">
              <a:rPr lang="fr-FR" smtClean="0"/>
              <a:t>27/08/2024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BD77A9-26CE-448E-9FCE-A3BD9173680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73932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359999" y="1200000"/>
            <a:ext cx="8424000" cy="96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noProof="0" dirty="0"/>
              <a:t>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359999" y="2448000"/>
            <a:ext cx="8424000" cy="3432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  <a:p>
            <a:pPr lvl="4"/>
            <a:r>
              <a:rPr lang="fr-FR" noProof="0" dirty="0"/>
              <a:t>Texte de niveau 5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gray">
          <a:xfrm>
            <a:off x="7614000" y="6378000"/>
            <a:ext cx="117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50" b="0" i="0">
                <a:solidFill>
                  <a:schemeClr val="tx1"/>
                </a:solidFill>
                <a:latin typeface="Marianne" panose="02000000000000000000" pitchFamily="2" charset="0"/>
              </a:defRPr>
            </a:lvl1pPr>
          </a:lstStyle>
          <a:p>
            <a:pPr algn="r"/>
            <a:r>
              <a:rPr lang="fr-FR" cap="all" dirty="0"/>
              <a:t>XX/XX/XXXX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360000" y="6378000"/>
            <a:ext cx="5904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750" b="0" i="0">
                <a:solidFill>
                  <a:schemeClr val="tx1"/>
                </a:solidFill>
                <a:latin typeface="Marianne" panose="02000000000000000000" pitchFamily="2" charset="0"/>
              </a:defRPr>
            </a:lvl1pPr>
          </a:lstStyle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6264000" y="6378000"/>
            <a:ext cx="135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750" b="0" i="0">
                <a:solidFill>
                  <a:schemeClr val="tx1"/>
                </a:solidFill>
                <a:latin typeface="Marianne" panose="02000000000000000000" pitchFamily="2" charset="0"/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Connecteur droit 9"/>
          <p:cNvCxnSpPr/>
          <p:nvPr userDrawn="1"/>
        </p:nvCxnSpPr>
        <p:spPr bwMode="gray">
          <a:xfrm>
            <a:off x="360000" y="6379200"/>
            <a:ext cx="8424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Image 7">
            <a:extLst>
              <a:ext uri="{FF2B5EF4-FFF2-40B4-BE49-F238E27FC236}">
                <a16:creationId xmlns:a16="http://schemas.microsoft.com/office/drawing/2014/main" id="{E5B7C744-1165-C882-BDC2-FE452940991E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275939" y="188640"/>
            <a:ext cx="796023" cy="65538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12" r:id="rId2"/>
    <p:sldLayoutId id="2147483810" r:id="rId3"/>
    <p:sldLayoutId id="2147483811" r:id="rId4"/>
    <p:sldLayoutId id="2147483809" r:id="rId5"/>
    <p:sldLayoutId id="2147483798" r:id="rId6"/>
    <p:sldLayoutId id="2147483815" r:id="rId7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550" b="0" i="0" kern="1200">
          <a:solidFill>
            <a:schemeClr val="tx1"/>
          </a:solidFill>
          <a:latin typeface="Marianne" panose="02000000000000000000" pitchFamily="2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500"/>
        </a:spcAft>
        <a:buFont typeface="Arial" pitchFamily="34" charset="0"/>
        <a:buNone/>
        <a:defRPr sz="1050" b="0" i="0" kern="1200">
          <a:solidFill>
            <a:schemeClr val="tx1"/>
          </a:solidFill>
          <a:latin typeface="Marianne" panose="02000000000000000000" pitchFamily="2" charset="0"/>
          <a:ea typeface="+mn-ea"/>
          <a:cs typeface="+mn-cs"/>
        </a:defRPr>
      </a:lvl1pPr>
      <a:lvl2pPr marL="252000" indent="-720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rgbClr val="BCCF00"/>
        </a:buClr>
        <a:buFont typeface="Arial" pitchFamily="34" charset="0"/>
        <a:buChar char="•"/>
        <a:defRPr sz="950" b="0" i="0" kern="1200">
          <a:solidFill>
            <a:schemeClr val="tx1"/>
          </a:solidFill>
          <a:latin typeface="Marianne" panose="02000000000000000000" pitchFamily="2" charset="0"/>
          <a:ea typeface="+mn-ea"/>
          <a:cs typeface="+mn-cs"/>
        </a:defRPr>
      </a:lvl2pPr>
      <a:lvl3pPr marL="432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850" b="0" i="0" kern="1200">
          <a:solidFill>
            <a:schemeClr val="tx1"/>
          </a:solidFill>
          <a:latin typeface="Marianne" panose="02000000000000000000" pitchFamily="2" charset="0"/>
          <a:ea typeface="+mn-ea"/>
          <a:cs typeface="+mn-cs"/>
        </a:defRPr>
      </a:lvl3pPr>
      <a:lvl4pPr marL="612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50" b="0" i="0" kern="1200">
          <a:solidFill>
            <a:schemeClr val="tx1"/>
          </a:solidFill>
          <a:latin typeface="Marianne" panose="02000000000000000000" pitchFamily="2" charset="0"/>
          <a:ea typeface="+mn-ea"/>
          <a:cs typeface="+mn-cs"/>
        </a:defRPr>
      </a:lvl4pPr>
      <a:lvl5pPr marL="828000" indent="-7200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00" b="0" i="0" kern="1200">
          <a:solidFill>
            <a:schemeClr val="tx1"/>
          </a:solidFill>
          <a:latin typeface="Marianne" panose="02000000000000000000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678F1A-B2D0-41E4-AF85-6FE991F2A322}" type="datetimeFigureOut">
              <a:rPr lang="fr-FR" smtClean="0"/>
              <a:t>27/08/2024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BD77A9-26CE-448E-9FCE-A3BD9173680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3083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9" r:id="rId1"/>
    <p:sldLayoutId id="2147483820" r:id="rId2"/>
    <p:sldLayoutId id="2147483821" r:id="rId3"/>
    <p:sldLayoutId id="2147483822" r:id="rId4"/>
    <p:sldLayoutId id="2147483823" r:id="rId5"/>
    <p:sldLayoutId id="2147483824" r:id="rId6"/>
    <p:sldLayoutId id="2147483825" r:id="rId7"/>
    <p:sldLayoutId id="2147483826" r:id="rId8"/>
    <p:sldLayoutId id="2147483827" r:id="rId9"/>
    <p:sldLayoutId id="2147483828" r:id="rId10"/>
    <p:sldLayoutId id="214748382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211960" y="2105236"/>
            <a:ext cx="1143744" cy="2796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2195736" y="1628800"/>
            <a:ext cx="1368152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FR" i="1" dirty="0"/>
              <a:t>Couverture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BAB5CE4-B455-9160-73B3-E6603B955C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58049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784724" y="1700808"/>
            <a:ext cx="7531268" cy="61375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2800" indent="-172800">
              <a:spcAft>
                <a:spcPts val="300"/>
              </a:spcAft>
              <a:buClr>
                <a:srgbClr val="BCCF00"/>
              </a:buClr>
              <a:buSzPct val="130000"/>
              <a:buFont typeface="Arial" panose="020B0604020202020204" pitchFamily="34" charset="0"/>
              <a:buChar char="•"/>
            </a:pPr>
            <a:r>
              <a:rPr lang="fr-FR" sz="1600" b="1" dirty="0">
                <a:latin typeface="+mj-lt"/>
              </a:rPr>
              <a:t>Par l’expertise individuelle et collective </a:t>
            </a:r>
            <a:r>
              <a:rPr lang="fr-FR" sz="1600" dirty="0">
                <a:latin typeface="+mj-lt"/>
              </a:rPr>
              <a:t>des professeurs dans chacune </a:t>
            </a:r>
            <a:br>
              <a:rPr lang="fr-FR" sz="1600" dirty="0">
                <a:latin typeface="+mj-lt"/>
              </a:rPr>
            </a:br>
            <a:r>
              <a:rPr lang="fr-FR" sz="1600" dirty="0">
                <a:latin typeface="+mj-lt"/>
              </a:rPr>
              <a:t>de leur discipline.</a:t>
            </a:r>
            <a:br>
              <a:rPr lang="fr-FR" sz="1600" dirty="0">
                <a:latin typeface="+mj-lt"/>
              </a:rPr>
            </a:br>
            <a:r>
              <a:rPr lang="fr-FR" sz="1600" dirty="0">
                <a:latin typeface="+mj-lt"/>
              </a:rPr>
              <a:t>Pour constituer les groupes, les équipes sont les meilleurs juges en fonction du contexte de l’établissement. L’expertise des professeurs des écoles et du collège, les évaluations nationales de 6</a:t>
            </a:r>
            <a:r>
              <a:rPr lang="fr-FR" sz="1600" baseline="30000" dirty="0">
                <a:latin typeface="+mj-lt"/>
              </a:rPr>
              <a:t>e</a:t>
            </a:r>
            <a:r>
              <a:rPr lang="fr-FR" sz="1600" dirty="0">
                <a:latin typeface="+mj-lt"/>
              </a:rPr>
              <a:t> sont autant d’éléments qui peuvent guider les équipes pour leur mise en place.</a:t>
            </a:r>
          </a:p>
          <a:p>
            <a:pPr marL="172800" indent="-172800">
              <a:spcAft>
                <a:spcPts val="300"/>
              </a:spcAft>
              <a:buClr>
                <a:srgbClr val="BCCF00"/>
              </a:buClr>
              <a:buSzPct val="130000"/>
            </a:pPr>
            <a:endParaRPr lang="fr-FR" sz="1400" dirty="0">
              <a:latin typeface="+mj-lt"/>
            </a:endParaRPr>
          </a:p>
          <a:p>
            <a:pPr marL="172800" indent="-172800">
              <a:spcAft>
                <a:spcPts val="300"/>
              </a:spcAft>
              <a:buClr>
                <a:srgbClr val="BCCF00"/>
              </a:buClr>
              <a:buSzPct val="130000"/>
              <a:buFont typeface="Arial" panose="020B0604020202020204" pitchFamily="34" charset="0"/>
              <a:buChar char="•"/>
            </a:pPr>
            <a:r>
              <a:rPr lang="fr-FR" sz="1600" b="1" dirty="0">
                <a:latin typeface="+mj-lt"/>
              </a:rPr>
              <a:t>Par la connaissance globale des capacités et des besoins des élèves </a:t>
            </a:r>
            <a:r>
              <a:rPr lang="fr-FR" sz="1600" dirty="0">
                <a:latin typeface="+mj-lt"/>
              </a:rPr>
              <a:t>(manière d’apprendre, autonomie, etc.).</a:t>
            </a:r>
          </a:p>
          <a:p>
            <a:pPr marL="172800" indent="-172800">
              <a:spcAft>
                <a:spcPts val="300"/>
              </a:spcAft>
              <a:buClr>
                <a:srgbClr val="BCCF00"/>
              </a:buClr>
              <a:buSzPct val="130000"/>
            </a:pPr>
            <a:endParaRPr lang="fr-FR" sz="1050" b="1" dirty="0">
              <a:latin typeface="+mj-lt"/>
            </a:endParaRPr>
          </a:p>
          <a:p>
            <a:pPr marL="172800" indent="-172800">
              <a:spcAft>
                <a:spcPts val="300"/>
              </a:spcAft>
              <a:buClr>
                <a:srgbClr val="BCCF00"/>
              </a:buClr>
              <a:buSzPct val="130000"/>
              <a:buFont typeface="Arial" panose="020B0604020202020204" pitchFamily="34" charset="0"/>
              <a:buChar char="•"/>
            </a:pPr>
            <a:r>
              <a:rPr lang="fr-FR" sz="1600" b="1" dirty="0">
                <a:latin typeface="+mj-lt"/>
              </a:rPr>
              <a:t>Par l’exploitation des résultats des élèves aux évaluations nationales, </a:t>
            </a:r>
            <a:br>
              <a:rPr lang="fr-FR" sz="1600" b="1" dirty="0">
                <a:latin typeface="+mj-lt"/>
              </a:rPr>
            </a:br>
            <a:r>
              <a:rPr lang="fr-FR" sz="1600" b="1" dirty="0">
                <a:latin typeface="+mj-lt"/>
              </a:rPr>
              <a:t>en phase d’ajustement</a:t>
            </a:r>
            <a:r>
              <a:rPr lang="fr-FR" sz="1600" dirty="0">
                <a:latin typeface="+mj-lt"/>
              </a:rPr>
              <a:t>. </a:t>
            </a:r>
          </a:p>
          <a:p>
            <a:pPr marL="182563">
              <a:spcAft>
                <a:spcPts val="300"/>
              </a:spcAft>
              <a:buClr>
                <a:srgbClr val="BCCF00"/>
              </a:buClr>
              <a:buSzPct val="130000"/>
            </a:pPr>
            <a:r>
              <a:rPr lang="fr-FR" sz="1600" dirty="0">
                <a:latin typeface="+mj-lt"/>
              </a:rPr>
              <a:t>Il s’agit de prendre appui sur les résultats et non de dupliquer une répartition. </a:t>
            </a:r>
            <a:endParaRPr lang="fr-FR" sz="1600" b="1" dirty="0">
              <a:latin typeface="+mj-lt"/>
            </a:endParaRPr>
          </a:p>
          <a:p>
            <a:pPr>
              <a:spcAft>
                <a:spcPts val="500"/>
              </a:spcAft>
            </a:pPr>
            <a:endParaRPr lang="fr-FR" sz="1600" b="1" dirty="0">
              <a:latin typeface="+mj-lt"/>
            </a:endParaRPr>
          </a:p>
          <a:p>
            <a:pPr>
              <a:spcAft>
                <a:spcPts val="500"/>
              </a:spcAft>
            </a:pPr>
            <a:endParaRPr lang="fr-FR" sz="1600" b="1" dirty="0">
              <a:latin typeface="+mj-lt"/>
            </a:endParaRPr>
          </a:p>
          <a:p>
            <a:pPr>
              <a:spcAft>
                <a:spcPts val="500"/>
              </a:spcAft>
            </a:pPr>
            <a:endParaRPr lang="fr-FR" sz="1600" b="1" dirty="0">
              <a:latin typeface="+mj-lt"/>
            </a:endParaRPr>
          </a:p>
          <a:p>
            <a:pPr>
              <a:spcAft>
                <a:spcPts val="500"/>
              </a:spcAft>
            </a:pPr>
            <a:endParaRPr lang="fr-FR" sz="1600" b="1" dirty="0">
              <a:latin typeface="+mj-lt"/>
            </a:endParaRPr>
          </a:p>
          <a:p>
            <a:pPr>
              <a:spcAft>
                <a:spcPts val="500"/>
              </a:spcAft>
            </a:pPr>
            <a:r>
              <a:rPr lang="fr-FR" sz="1600" b="1" dirty="0">
                <a:latin typeface="+mj-lt"/>
              </a:rPr>
              <a:t>		</a:t>
            </a:r>
          </a:p>
          <a:p>
            <a:pPr>
              <a:spcAft>
                <a:spcPts val="500"/>
              </a:spcAft>
            </a:pPr>
            <a:endParaRPr lang="fr-FR" sz="1600" b="1" dirty="0">
              <a:latin typeface="+mj-lt"/>
            </a:endParaRPr>
          </a:p>
          <a:p>
            <a:pPr>
              <a:spcAft>
                <a:spcPts val="500"/>
              </a:spcAft>
            </a:pPr>
            <a:endParaRPr lang="fr-FR" sz="1600" b="1" dirty="0">
              <a:latin typeface="+mj-lt"/>
            </a:endParaRPr>
          </a:p>
          <a:p>
            <a:pPr>
              <a:spcAft>
                <a:spcPts val="500"/>
              </a:spcAft>
            </a:pPr>
            <a:endParaRPr lang="fr-FR" sz="1600" b="1" dirty="0">
              <a:latin typeface="+mj-lt"/>
            </a:endParaRPr>
          </a:p>
          <a:p>
            <a:pPr marL="742950" lvl="1" indent="-285750">
              <a:spcAft>
                <a:spcPts val="500"/>
              </a:spcAft>
              <a:buFont typeface="Arial" panose="020B0604020202020204" pitchFamily="34" charset="0"/>
              <a:buChar char="•"/>
            </a:pPr>
            <a:endParaRPr lang="fr-FR" sz="1600" b="1" dirty="0">
              <a:latin typeface="+mj-lt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4457A7F-CAB6-52B8-8D0C-3019C746137D}"/>
              </a:ext>
            </a:extLst>
          </p:cNvPr>
          <p:cNvSpPr/>
          <p:nvPr/>
        </p:nvSpPr>
        <p:spPr>
          <a:xfrm>
            <a:off x="784724" y="5445224"/>
            <a:ext cx="7531268" cy="590229"/>
          </a:xfrm>
          <a:prstGeom prst="rect">
            <a:avLst/>
          </a:prstGeom>
          <a:solidFill>
            <a:srgbClr val="BCC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pPr algn="ctr">
              <a:spcAft>
                <a:spcPts val="500"/>
              </a:spcAft>
            </a:pPr>
            <a:r>
              <a:rPr lang="fr-FR" sz="1600" dirty="0">
                <a:solidFill>
                  <a:srgbClr val="0E2579"/>
                </a:solidFill>
                <a:latin typeface="+mj-lt"/>
              </a:rPr>
              <a:t>L’objectif est le progrès de chaque élève.</a:t>
            </a:r>
          </a:p>
        </p:txBody>
      </p:sp>
      <p:sp>
        <p:nvSpPr>
          <p:cNvPr id="11" name="Titre 1"/>
          <p:cNvSpPr txBox="1">
            <a:spLocks/>
          </p:cNvSpPr>
          <p:nvPr/>
        </p:nvSpPr>
        <p:spPr>
          <a:xfrm>
            <a:off x="1259632" y="836712"/>
            <a:ext cx="6768752" cy="58714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0" i="0" kern="1200">
                <a:solidFill>
                  <a:schemeClr val="tx1"/>
                </a:solidFill>
                <a:latin typeface="Marianne" panose="02000000000000000000" pitchFamily="2" charset="0"/>
                <a:ea typeface="+mj-ea"/>
                <a:cs typeface="+mj-cs"/>
              </a:defRPr>
            </a:lvl1pPr>
          </a:lstStyle>
          <a:p>
            <a:pPr algn="ctr"/>
            <a:r>
              <a:rPr lang="fr-FR" sz="2500" b="1" dirty="0">
                <a:solidFill>
                  <a:srgbClr val="002060"/>
                </a:solidFill>
                <a:latin typeface="+mn-lt"/>
              </a:rPr>
              <a:t>La détermination des besoins intervient :</a:t>
            </a:r>
          </a:p>
        </p:txBody>
      </p:sp>
    </p:spTree>
    <p:extLst>
      <p:ext uri="{BB962C8B-B14F-4D97-AF65-F5344CB8AC3E}">
        <p14:creationId xmlns:p14="http://schemas.microsoft.com/office/powerpoint/2010/main" val="36028364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4"/>
          </p:nvPr>
        </p:nvSpPr>
        <p:spPr>
          <a:xfrm>
            <a:off x="784723" y="2198736"/>
            <a:ext cx="7531269" cy="1512168"/>
          </a:xfrm>
        </p:spPr>
        <p:txBody>
          <a:bodyPr/>
          <a:lstStyle/>
          <a:p>
            <a:pPr marL="172800" lvl="2" indent="-172800">
              <a:spcBef>
                <a:spcPts val="0"/>
              </a:spcBef>
              <a:spcAft>
                <a:spcPts val="300"/>
              </a:spcAft>
              <a:buClr>
                <a:srgbClr val="BCCF00"/>
              </a:buClr>
              <a:buSzPct val="130000"/>
            </a:pPr>
            <a:r>
              <a:rPr lang="fr-FR" sz="1600" dirty="0">
                <a:latin typeface="+mj-lt"/>
              </a:rPr>
              <a:t>L’objectif des groupes est de </a:t>
            </a:r>
            <a:r>
              <a:rPr lang="fr-FR" sz="1600" b="1" dirty="0">
                <a:latin typeface="+mj-lt"/>
              </a:rPr>
              <a:t>réduire l’hétérogénéité</a:t>
            </a:r>
            <a:r>
              <a:rPr lang="fr-FR" sz="1600" dirty="0">
                <a:latin typeface="+mj-lt"/>
              </a:rPr>
              <a:t>, pas de la supprimer,</a:t>
            </a:r>
            <a:br>
              <a:rPr lang="fr-FR" sz="1600" dirty="0">
                <a:latin typeface="+mj-lt"/>
              </a:rPr>
            </a:br>
            <a:r>
              <a:rPr lang="fr-FR" sz="1600" dirty="0">
                <a:latin typeface="+mj-lt"/>
              </a:rPr>
              <a:t>de sorte à permettre la progression des élèves, des plus fragiles aux plus avancés.</a:t>
            </a:r>
          </a:p>
          <a:p>
            <a:pPr marL="172800" lvl="2" indent="-172800">
              <a:spcBef>
                <a:spcPts val="0"/>
              </a:spcBef>
              <a:spcAft>
                <a:spcPts val="300"/>
              </a:spcAft>
              <a:buClr>
                <a:srgbClr val="BCCF00"/>
              </a:buClr>
              <a:buSzPct val="130000"/>
              <a:buNone/>
            </a:pPr>
            <a:endParaRPr lang="fr-FR" sz="1600" dirty="0">
              <a:latin typeface="+mj-lt"/>
            </a:endParaRPr>
          </a:p>
          <a:p>
            <a:pPr marL="172800" lvl="2" indent="-172800">
              <a:spcBef>
                <a:spcPts val="0"/>
              </a:spcBef>
              <a:spcAft>
                <a:spcPts val="300"/>
              </a:spcAft>
              <a:buClr>
                <a:srgbClr val="BCCF00"/>
              </a:buClr>
              <a:buSzPct val="130000"/>
            </a:pPr>
            <a:r>
              <a:rPr lang="fr-FR" sz="1600" b="1" dirty="0">
                <a:latin typeface="+mj-lt"/>
              </a:rPr>
              <a:t>Le nombre de groupes est à ajuster </a:t>
            </a:r>
            <a:r>
              <a:rPr lang="fr-FR" sz="1600" dirty="0">
                <a:latin typeface="+mj-lt"/>
              </a:rPr>
              <a:t>au regard des résultats </a:t>
            </a:r>
            <a:br>
              <a:rPr lang="fr-FR" sz="1600" dirty="0">
                <a:latin typeface="+mj-lt"/>
              </a:rPr>
            </a:br>
            <a:r>
              <a:rPr lang="fr-FR" sz="1600" dirty="0">
                <a:latin typeface="+mj-lt"/>
              </a:rPr>
              <a:t>et des besoins des élèves. </a:t>
            </a:r>
          </a:p>
          <a:p>
            <a:pPr lvl="2" indent="0">
              <a:buNone/>
            </a:pPr>
            <a:endParaRPr lang="fr-FR" sz="1600" dirty="0">
              <a:latin typeface="+mj-lt"/>
            </a:endParaRPr>
          </a:p>
          <a:p>
            <a:pPr lvl="2" indent="0">
              <a:buNone/>
            </a:pPr>
            <a:endParaRPr lang="fr-FR" sz="1800" dirty="0">
              <a:latin typeface="+mj-lt"/>
            </a:endParaRPr>
          </a:p>
          <a:p>
            <a:endParaRPr lang="fr-FR" sz="1600" b="1" dirty="0">
              <a:latin typeface="+mj-lt"/>
            </a:endParaRPr>
          </a:p>
          <a:p>
            <a:endParaRPr lang="fr-FR" sz="1600" b="1" dirty="0">
              <a:latin typeface="+mj-lt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fr-FR" sz="1400" dirty="0">
              <a:latin typeface="+mj-lt"/>
            </a:endParaRPr>
          </a:p>
        </p:txBody>
      </p:sp>
      <p:sp>
        <p:nvSpPr>
          <p:cNvPr id="9" name="Espace réservé du numéro de diapositive 4">
            <a:extLst>
              <a:ext uri="{FF2B5EF4-FFF2-40B4-BE49-F238E27FC236}">
                <a16:creationId xmlns:a16="http://schemas.microsoft.com/office/drawing/2014/main" id="{084E6EA7-1ED6-BBBF-9126-FE7756CB3C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264000" y="6378000"/>
            <a:ext cx="1350000" cy="480000"/>
          </a:xfrm>
        </p:spPr>
        <p:txBody>
          <a:bodyPr/>
          <a:lstStyle/>
          <a:p>
            <a:fld id="{733122C9-A0B9-462F-8757-0847AD287B63}" type="slidenum">
              <a:rPr lang="fr-FR" smtClean="0"/>
              <a:pPr/>
              <a:t>11</a:t>
            </a:fld>
            <a:endParaRPr lang="fr-FR" dirty="0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1306377" y="836712"/>
            <a:ext cx="6768752" cy="58714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0" i="0" kern="1200">
                <a:solidFill>
                  <a:schemeClr val="tx1"/>
                </a:solidFill>
                <a:latin typeface="Marianne" panose="02000000000000000000" pitchFamily="2" charset="0"/>
                <a:ea typeface="+mj-ea"/>
                <a:cs typeface="+mj-cs"/>
              </a:defRPr>
            </a:lvl1pPr>
          </a:lstStyle>
          <a:p>
            <a:pPr algn="ctr"/>
            <a:r>
              <a:rPr lang="fr-FR" sz="2500" b="1" dirty="0">
                <a:solidFill>
                  <a:srgbClr val="002060"/>
                </a:solidFill>
                <a:latin typeface="+mn-lt"/>
              </a:rPr>
              <a:t>Est-il toujours nécessaire de créer </a:t>
            </a:r>
            <a:br>
              <a:rPr lang="fr-FR" sz="2500" b="1" dirty="0">
                <a:solidFill>
                  <a:srgbClr val="002060"/>
                </a:solidFill>
                <a:latin typeface="+mn-lt"/>
              </a:rPr>
            </a:br>
            <a:r>
              <a:rPr lang="fr-FR" sz="2500" b="1" dirty="0">
                <a:solidFill>
                  <a:srgbClr val="002060"/>
                </a:solidFill>
                <a:latin typeface="+mn-lt"/>
              </a:rPr>
              <a:t>plus de groupes que de classes ?</a:t>
            </a:r>
          </a:p>
        </p:txBody>
      </p:sp>
      <p:sp>
        <p:nvSpPr>
          <p:cNvPr id="11" name="Titre 1"/>
          <p:cNvSpPr txBox="1">
            <a:spLocks/>
          </p:cNvSpPr>
          <p:nvPr/>
        </p:nvSpPr>
        <p:spPr>
          <a:xfrm>
            <a:off x="1306377" y="4194850"/>
            <a:ext cx="6307623" cy="3738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0" i="0" kern="1200">
                <a:solidFill>
                  <a:schemeClr val="tx1"/>
                </a:solidFill>
                <a:latin typeface="Marianne" panose="02000000000000000000" pitchFamily="2" charset="0"/>
                <a:ea typeface="+mj-ea"/>
                <a:cs typeface="+mj-cs"/>
              </a:defRPr>
            </a:lvl1pPr>
          </a:lstStyle>
          <a:p>
            <a:r>
              <a:rPr lang="fr-FR" sz="1600" b="1" i="1" dirty="0">
                <a:solidFill>
                  <a:srgbClr val="002060"/>
                </a:solidFill>
                <a:latin typeface="+mn-lt"/>
                <a:cs typeface="Arial" panose="020B0604020202020204" pitchFamily="34" charset="0"/>
              </a:rPr>
              <a:t>→</a:t>
            </a:r>
            <a:r>
              <a:rPr lang="fr-FR" sz="1500" b="1" i="1" dirty="0">
                <a:solidFill>
                  <a:srgbClr val="002060"/>
                </a:solidFill>
                <a:latin typeface="+mn-lt"/>
              </a:rPr>
              <a:t> 3 groupes </a:t>
            </a:r>
            <a:r>
              <a:rPr lang="fr-FR" sz="1500" i="1" dirty="0">
                <a:solidFill>
                  <a:srgbClr val="002060"/>
                </a:solidFill>
                <a:latin typeface="+mn-lt"/>
              </a:rPr>
              <a:t>peuvent être constitués, sans que cela soit </a:t>
            </a:r>
            <a:br>
              <a:rPr lang="fr-FR" sz="1500" i="1" dirty="0">
                <a:solidFill>
                  <a:srgbClr val="002060"/>
                </a:solidFill>
                <a:latin typeface="+mn-lt"/>
              </a:rPr>
            </a:br>
            <a:r>
              <a:rPr lang="fr-FR" sz="1500" i="1" dirty="0">
                <a:solidFill>
                  <a:srgbClr val="002060"/>
                </a:solidFill>
                <a:latin typeface="+mn-lt"/>
              </a:rPr>
              <a:t>une obligation.</a:t>
            </a:r>
          </a:p>
        </p:txBody>
      </p:sp>
      <p:sp>
        <p:nvSpPr>
          <p:cNvPr id="12" name="Titre 1"/>
          <p:cNvSpPr txBox="1">
            <a:spLocks/>
          </p:cNvSpPr>
          <p:nvPr/>
        </p:nvSpPr>
        <p:spPr>
          <a:xfrm>
            <a:off x="1306377" y="4890136"/>
            <a:ext cx="6307624" cy="86409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0" i="0" kern="1200">
                <a:solidFill>
                  <a:schemeClr val="tx1"/>
                </a:solidFill>
                <a:latin typeface="Marianne" panose="02000000000000000000" pitchFamily="2" charset="0"/>
                <a:ea typeface="+mj-ea"/>
                <a:cs typeface="+mj-cs"/>
              </a:defRPr>
            </a:lvl1pPr>
          </a:lstStyle>
          <a:p>
            <a:r>
              <a:rPr lang="fr-FR" sz="1600" b="1" i="1" dirty="0">
                <a:solidFill>
                  <a:srgbClr val="002060"/>
                </a:solidFill>
                <a:latin typeface="+mn-lt"/>
                <a:cs typeface="Arial" panose="020B0604020202020204" pitchFamily="34" charset="0"/>
              </a:rPr>
              <a:t>→</a:t>
            </a:r>
            <a:r>
              <a:rPr lang="fr-FR" sz="1500" b="1" i="1" dirty="0">
                <a:solidFill>
                  <a:srgbClr val="002060"/>
                </a:solidFill>
                <a:latin typeface="+mn-lt"/>
              </a:rPr>
              <a:t> Si les effectifs par classe sont suffisamment réduits (≤ 25) ou en</a:t>
            </a:r>
          </a:p>
          <a:p>
            <a:r>
              <a:rPr lang="fr-FR" sz="1500" b="1" i="1" dirty="0">
                <a:solidFill>
                  <a:srgbClr val="002060"/>
                </a:solidFill>
                <a:latin typeface="+mn-lt"/>
              </a:rPr>
              <a:t>fonction des besoins effectivement constatés, </a:t>
            </a:r>
            <a:r>
              <a:rPr lang="fr-FR" sz="1500" i="1" dirty="0">
                <a:solidFill>
                  <a:srgbClr val="002060"/>
                </a:solidFill>
                <a:latin typeface="+mn-lt"/>
              </a:rPr>
              <a:t>il n’est pas nécessaire de créer un groupe supplémentaire par rapport au nombre de divisions.</a:t>
            </a:r>
          </a:p>
        </p:txBody>
      </p:sp>
    </p:spTree>
    <p:extLst>
      <p:ext uri="{BB962C8B-B14F-4D97-AF65-F5344CB8AC3E}">
        <p14:creationId xmlns:p14="http://schemas.microsoft.com/office/powerpoint/2010/main" val="10937504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4"/>
          </p:nvPr>
        </p:nvSpPr>
        <p:spPr>
          <a:xfrm>
            <a:off x="827583" y="2161919"/>
            <a:ext cx="7247545" cy="3643345"/>
          </a:xfrm>
        </p:spPr>
        <p:txBody>
          <a:bodyPr/>
          <a:lstStyle/>
          <a:p>
            <a:pPr marL="172800" indent="-172800">
              <a:spcAft>
                <a:spcPts val="300"/>
              </a:spcAft>
              <a:buClr>
                <a:srgbClr val="BCCF00"/>
              </a:buClr>
              <a:buSzPct val="130000"/>
              <a:buFont typeface="Arial" panose="020B0604020202020204" pitchFamily="34" charset="0"/>
              <a:buChar char="•"/>
            </a:pPr>
            <a:r>
              <a:rPr lang="fr-FR" sz="1600" b="1" dirty="0">
                <a:latin typeface="+mj-lt"/>
              </a:rPr>
              <a:t>Les élèves changent de groupe </a:t>
            </a:r>
            <a:r>
              <a:rPr lang="fr-FR" sz="1600" dirty="0">
                <a:latin typeface="+mj-lt"/>
              </a:rPr>
              <a:t>au regard de leurs progrès et de leur niveau de maîtrise des connaissances et compétences, qui peuvent varier selon les chapitres au programme, par exemple. </a:t>
            </a:r>
          </a:p>
          <a:p>
            <a:pPr marL="172800" indent="-172800">
              <a:spcAft>
                <a:spcPts val="300"/>
              </a:spcAft>
              <a:buClr>
                <a:srgbClr val="BCCF00"/>
              </a:buClr>
              <a:buSzPct val="130000"/>
            </a:pPr>
            <a:endParaRPr lang="fr-FR" sz="1600" dirty="0">
              <a:latin typeface="+mj-lt"/>
            </a:endParaRPr>
          </a:p>
          <a:p>
            <a:pPr marL="172800" indent="-172800">
              <a:spcAft>
                <a:spcPts val="300"/>
              </a:spcAft>
              <a:buClr>
                <a:srgbClr val="BCCF00"/>
              </a:buClr>
              <a:buSzPct val="130000"/>
              <a:buFont typeface="Arial" panose="020B0604020202020204" pitchFamily="34" charset="0"/>
              <a:buChar char="•"/>
            </a:pPr>
            <a:r>
              <a:rPr lang="fr-FR" sz="1600" b="1" dirty="0">
                <a:latin typeface="+mj-lt"/>
              </a:rPr>
              <a:t>Des étapes clés facilitent l’organisation, </a:t>
            </a:r>
            <a:r>
              <a:rPr lang="fr-FR" sz="1600" b="1" dirty="0"/>
              <a:t>notamment pendant le regroupement des élèves dans leur classe de référence </a:t>
            </a:r>
            <a:r>
              <a:rPr lang="fr-FR" sz="1600" dirty="0">
                <a:latin typeface="+mj-lt"/>
              </a:rPr>
              <a:t>(par période, par trimestre, etc.). </a:t>
            </a:r>
          </a:p>
          <a:p>
            <a:pPr marL="172800" indent="-172800">
              <a:spcAft>
                <a:spcPts val="300"/>
              </a:spcAft>
              <a:buClr>
                <a:srgbClr val="BCCF00"/>
              </a:buClr>
              <a:buSzPct val="130000"/>
            </a:pPr>
            <a:endParaRPr lang="fr-FR" sz="1600" dirty="0">
              <a:latin typeface="+mj-lt"/>
            </a:endParaRPr>
          </a:p>
          <a:p>
            <a:pPr marL="172800" indent="-172800">
              <a:spcAft>
                <a:spcPts val="300"/>
              </a:spcAft>
              <a:buClr>
                <a:srgbClr val="BCCF00"/>
              </a:buClr>
              <a:buSzPct val="130000"/>
              <a:buFont typeface="Arial" panose="020B0604020202020204" pitchFamily="34" charset="0"/>
              <a:buChar char="•"/>
            </a:pPr>
            <a:r>
              <a:rPr lang="fr-FR" sz="1600" b="1" dirty="0">
                <a:latin typeface="+mj-lt"/>
              </a:rPr>
              <a:t>Les réflexions des équipes </a:t>
            </a:r>
            <a:r>
              <a:rPr lang="fr-FR" sz="1600" dirty="0">
                <a:latin typeface="+mj-lt"/>
              </a:rPr>
              <a:t>en français et en mathématiques portent :</a:t>
            </a:r>
          </a:p>
          <a:p>
            <a:pPr marL="401638" indent="-190500">
              <a:buClr>
                <a:srgbClr val="BCCF00"/>
              </a:buClr>
              <a:buFontTx/>
              <a:buChar char="-"/>
            </a:pPr>
            <a:r>
              <a:rPr lang="fr-FR" sz="1600" dirty="0">
                <a:latin typeface="+mj-lt"/>
              </a:rPr>
              <a:t>sur les critères qui permettent le regroupement des élèves ;</a:t>
            </a:r>
          </a:p>
          <a:p>
            <a:pPr marL="401638" indent="-190500">
              <a:buClr>
                <a:srgbClr val="BCCF00"/>
              </a:buClr>
              <a:buFontTx/>
              <a:buChar char="-"/>
            </a:pPr>
            <a:r>
              <a:rPr lang="fr-FR" sz="1600" dirty="0">
                <a:latin typeface="+mj-lt"/>
              </a:rPr>
              <a:t>sur des progressions partagées ;</a:t>
            </a:r>
          </a:p>
          <a:p>
            <a:pPr marL="401638" indent="-190500">
              <a:buClr>
                <a:srgbClr val="BCCF00"/>
              </a:buClr>
              <a:buFontTx/>
              <a:buChar char="-"/>
            </a:pPr>
            <a:r>
              <a:rPr lang="fr-FR" sz="1600" dirty="0">
                <a:latin typeface="+mj-lt"/>
              </a:rPr>
              <a:t>sur des évaluations communes.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800" dirty="0"/>
          </a:p>
          <a:p>
            <a:endParaRPr lang="fr-FR" sz="1600" b="1" dirty="0"/>
          </a:p>
          <a:p>
            <a:endParaRPr lang="fr-FR" sz="1600" b="1" dirty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fr-FR" sz="1400" dirty="0"/>
          </a:p>
        </p:txBody>
      </p:sp>
      <p:sp>
        <p:nvSpPr>
          <p:cNvPr id="9" name="Espace réservé du numéro de diapositive 4">
            <a:extLst>
              <a:ext uri="{FF2B5EF4-FFF2-40B4-BE49-F238E27FC236}">
                <a16:creationId xmlns:a16="http://schemas.microsoft.com/office/drawing/2014/main" id="{084E6EA7-1ED6-BBBF-9126-FE7756CB3C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264000" y="6378000"/>
            <a:ext cx="1350000" cy="480000"/>
          </a:xfrm>
        </p:spPr>
        <p:txBody>
          <a:bodyPr/>
          <a:lstStyle/>
          <a:p>
            <a:fld id="{733122C9-A0B9-462F-8757-0847AD287B63}" type="slidenum">
              <a:rPr lang="fr-FR" smtClean="0"/>
              <a:pPr/>
              <a:t>12</a:t>
            </a:fld>
            <a:endParaRPr lang="fr-FR" dirty="0"/>
          </a:p>
        </p:txBody>
      </p:sp>
      <p:sp>
        <p:nvSpPr>
          <p:cNvPr id="11" name="Titre 1"/>
          <p:cNvSpPr txBox="1">
            <a:spLocks/>
          </p:cNvSpPr>
          <p:nvPr/>
        </p:nvSpPr>
        <p:spPr>
          <a:xfrm>
            <a:off x="1306377" y="836712"/>
            <a:ext cx="6768752" cy="58714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0" i="0" kern="1200">
                <a:solidFill>
                  <a:schemeClr val="tx1"/>
                </a:solidFill>
                <a:latin typeface="Marianne" panose="02000000000000000000" pitchFamily="2" charset="0"/>
                <a:ea typeface="+mj-ea"/>
                <a:cs typeface="+mj-cs"/>
              </a:defRPr>
            </a:lvl1pPr>
          </a:lstStyle>
          <a:p>
            <a:pPr algn="ctr"/>
            <a:r>
              <a:rPr lang="fr-FR" sz="2500" b="1" dirty="0">
                <a:solidFill>
                  <a:srgbClr val="002060"/>
                </a:solidFill>
                <a:latin typeface="+mn-lt"/>
              </a:rPr>
              <a:t>Comment permettre </a:t>
            </a:r>
            <a:br>
              <a:rPr lang="fr-FR" sz="2500" b="1" dirty="0">
                <a:solidFill>
                  <a:srgbClr val="002060"/>
                </a:solidFill>
                <a:latin typeface="+mn-lt"/>
              </a:rPr>
            </a:br>
            <a:r>
              <a:rPr lang="fr-FR" sz="2500" b="1" dirty="0">
                <a:solidFill>
                  <a:srgbClr val="002060"/>
                </a:solidFill>
                <a:latin typeface="+mn-lt"/>
              </a:rPr>
              <a:t>la fluidité des groupes ?</a:t>
            </a:r>
          </a:p>
        </p:txBody>
      </p:sp>
    </p:spTree>
    <p:extLst>
      <p:ext uri="{BB962C8B-B14F-4D97-AF65-F5344CB8AC3E}">
        <p14:creationId xmlns:p14="http://schemas.microsoft.com/office/powerpoint/2010/main" val="32579816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5944E9F0-D2A9-7A8D-5785-E065FC59B255}"/>
              </a:ext>
            </a:extLst>
          </p:cNvPr>
          <p:cNvSpPr/>
          <p:nvPr/>
        </p:nvSpPr>
        <p:spPr>
          <a:xfrm>
            <a:off x="767314" y="1484784"/>
            <a:ext cx="3700495" cy="794403"/>
          </a:xfrm>
          <a:prstGeom prst="rect">
            <a:avLst/>
          </a:prstGeom>
          <a:solidFill>
            <a:srgbClr val="BCCF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80000" rIns="180000" bIns="180000" rtlCol="0" anchor="ctr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0E2579"/>
                </a:solidFill>
                <a:effectLst/>
                <a:uLnTx/>
                <a:uFillTx/>
                <a:latin typeface="+mj-lt"/>
              </a:rPr>
              <a:t>Sur tout l’horaire de français</a:t>
            </a:r>
            <a:b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0E2579"/>
                </a:solidFill>
                <a:effectLst/>
                <a:uLnTx/>
                <a:uFillTx/>
                <a:latin typeface="+mj-lt"/>
              </a:rPr>
            </a:b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0E2579"/>
                </a:solidFill>
                <a:effectLst/>
                <a:uLnTx/>
                <a:uFillTx/>
                <a:latin typeface="+mj-lt"/>
              </a:rPr>
              <a:t>et de mathématiques.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9EDBAF2-1FA7-43D2-C3B9-23F08F0977CC}"/>
              </a:ext>
            </a:extLst>
          </p:cNvPr>
          <p:cNvSpPr/>
          <p:nvPr/>
        </p:nvSpPr>
        <p:spPr>
          <a:xfrm>
            <a:off x="4644420" y="2213717"/>
            <a:ext cx="3708000" cy="794403"/>
          </a:xfrm>
          <a:prstGeom prst="rect">
            <a:avLst/>
          </a:prstGeom>
          <a:solidFill>
            <a:srgbClr val="BCCF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80000" rIns="180000" bIns="180000" rtlCol="0" anchor="ctr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0E2579"/>
                </a:solidFill>
                <a:effectLst/>
                <a:uLnTx/>
                <a:uFillTx/>
                <a:latin typeface="+mj-lt"/>
                <a:ea typeface="+mn-ea"/>
                <a:cs typeface="Arial" panose="020B0604020202020204" pitchFamily="34" charset="0"/>
              </a:rPr>
              <a:t>Dimension des groupes adaptée </a:t>
            </a:r>
            <a:b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0E2579"/>
                </a:solidFill>
                <a:effectLst/>
                <a:uLnTx/>
                <a:uFillTx/>
                <a:latin typeface="+mj-lt"/>
                <a:ea typeface="+mn-ea"/>
                <a:cs typeface="Arial" panose="020B0604020202020204" pitchFamily="34" charset="0"/>
              </a:rPr>
            </a:b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0E2579"/>
                </a:solidFill>
                <a:effectLst/>
                <a:uLnTx/>
                <a:uFillTx/>
                <a:latin typeface="+mj-lt"/>
                <a:ea typeface="+mn-ea"/>
                <a:cs typeface="Arial" panose="020B0604020202020204" pitchFamily="34" charset="0"/>
              </a:rPr>
              <a:t>aux besoins</a:t>
            </a:r>
            <a:r>
              <a:rPr kumimoji="0" lang="fr-FR" sz="1400" b="0" i="0" u="none" strike="noStrike" kern="1200" cap="none" spc="0" normalizeH="0" noProof="0" dirty="0">
                <a:ln>
                  <a:noFill/>
                </a:ln>
                <a:solidFill>
                  <a:srgbClr val="0E2579"/>
                </a:solidFill>
                <a:effectLst/>
                <a:uLnTx/>
                <a:uFillTx/>
                <a:latin typeface="+mj-lt"/>
                <a:ea typeface="+mn-ea"/>
                <a:cs typeface="Arial" panose="020B0604020202020204" pitchFamily="34" charset="0"/>
              </a:rPr>
              <a:t> des élèves.</a:t>
            </a:r>
            <a:endParaRPr kumimoji="0" lang="fr-FR" sz="1000" b="0" i="0" u="none" strike="noStrike" kern="1200" cap="none" spc="0" normalizeH="0" baseline="0" noProof="0" dirty="0">
              <a:ln>
                <a:noFill/>
              </a:ln>
              <a:solidFill>
                <a:srgbClr val="0E2579"/>
              </a:solidFill>
              <a:effectLst/>
              <a:uLnTx/>
              <a:uFillTx/>
              <a:latin typeface="+mj-lt"/>
              <a:ea typeface="+mn-ea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A8EE38F-E38F-3064-4037-0880340B788B}"/>
              </a:ext>
            </a:extLst>
          </p:cNvPr>
          <p:cNvSpPr/>
          <p:nvPr/>
        </p:nvSpPr>
        <p:spPr>
          <a:xfrm>
            <a:off x="4651428" y="3115353"/>
            <a:ext cx="3700992" cy="2948839"/>
          </a:xfrm>
          <a:prstGeom prst="rect">
            <a:avLst/>
          </a:prstGeom>
          <a:solidFill>
            <a:srgbClr val="BCCF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80000" tIns="180000" rIns="180000" bIns="180000" rtlCol="0" anchor="ctr">
            <a:spAutoFit/>
          </a:bodyPr>
          <a:lstStyle/>
          <a:p>
            <a:pPr>
              <a:defRPr/>
            </a:pPr>
            <a:r>
              <a:rPr lang="fr-FR" sz="1400" dirty="0">
                <a:solidFill>
                  <a:srgbClr val="0E2579"/>
                </a:solidFill>
                <a:latin typeface="+mj-lt"/>
              </a:rPr>
              <a:t>Pour garantir la fluidité dans la constitution des groupes afin de tracer un chemin de progrès pour chaque élève : </a:t>
            </a:r>
          </a:p>
          <a:p>
            <a:pPr marL="182563" indent="-182563">
              <a:buFontTx/>
              <a:buChar char="-"/>
              <a:defRPr/>
            </a:pPr>
            <a:r>
              <a:rPr lang="fr-FR" sz="1400" b="1" dirty="0">
                <a:solidFill>
                  <a:srgbClr val="0E2579"/>
                </a:solidFill>
                <a:latin typeface="+mj-lt"/>
              </a:rPr>
              <a:t>réflexions des équipes </a:t>
            </a:r>
            <a:r>
              <a:rPr lang="fr-FR" sz="1400" dirty="0">
                <a:solidFill>
                  <a:srgbClr val="0E2579"/>
                </a:solidFill>
                <a:latin typeface="+mj-lt"/>
              </a:rPr>
              <a:t>sur des progressions et des évaluations communes ;</a:t>
            </a:r>
          </a:p>
          <a:p>
            <a:pPr marL="182563" indent="-182563">
              <a:buFontTx/>
              <a:buChar char="-"/>
              <a:defRPr/>
            </a:pPr>
            <a:r>
              <a:rPr lang="fr-FR" sz="1400" b="1" dirty="0">
                <a:solidFill>
                  <a:srgbClr val="0E2579"/>
                </a:solidFill>
                <a:latin typeface="+mj-lt"/>
              </a:rPr>
              <a:t>alignement des heures </a:t>
            </a:r>
            <a:r>
              <a:rPr lang="fr-FR" sz="1400" dirty="0">
                <a:solidFill>
                  <a:srgbClr val="0E2579"/>
                </a:solidFill>
                <a:latin typeface="+mj-lt"/>
              </a:rPr>
              <a:t>de français </a:t>
            </a:r>
            <a:br>
              <a:rPr lang="fr-FR" sz="1400" dirty="0">
                <a:solidFill>
                  <a:srgbClr val="0E2579"/>
                </a:solidFill>
                <a:latin typeface="+mj-lt"/>
              </a:rPr>
            </a:br>
            <a:r>
              <a:rPr lang="fr-FR" sz="1400" dirty="0">
                <a:solidFill>
                  <a:srgbClr val="0E2579"/>
                </a:solidFill>
                <a:latin typeface="+mj-lt"/>
              </a:rPr>
              <a:t>et de mathématiques entre plusieurs classes ;</a:t>
            </a:r>
          </a:p>
          <a:p>
            <a:pPr marL="182563" indent="-182563">
              <a:buFontTx/>
              <a:buChar char="-"/>
              <a:defRPr/>
            </a:pPr>
            <a:r>
              <a:rPr lang="fr-FR" sz="1400" dirty="0">
                <a:solidFill>
                  <a:srgbClr val="0E2579"/>
                </a:solidFill>
                <a:latin typeface="+mj-lt"/>
              </a:rPr>
              <a:t>Périodes en classe de référence ;</a:t>
            </a:r>
          </a:p>
          <a:p>
            <a:pPr marL="182563" indent="-182563">
              <a:buFontTx/>
              <a:buChar char="-"/>
              <a:defRPr/>
            </a:pPr>
            <a:r>
              <a:rPr lang="fr-FR" sz="1400" dirty="0">
                <a:solidFill>
                  <a:srgbClr val="0E2579"/>
                </a:solidFill>
                <a:latin typeface="+mj-lt"/>
              </a:rPr>
              <a:t>Réexamen périodique de la composition des groupes.</a:t>
            </a:r>
          </a:p>
        </p:txBody>
      </p:sp>
      <p:sp>
        <p:nvSpPr>
          <p:cNvPr id="49" name="Espace réservé du numéro de diapositive 4">
            <a:extLst>
              <a:ext uri="{FF2B5EF4-FFF2-40B4-BE49-F238E27FC236}">
                <a16:creationId xmlns:a16="http://schemas.microsoft.com/office/drawing/2014/main" id="{6CD64626-6732-E7AC-BB49-C97EB8E336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281811" y="6358558"/>
            <a:ext cx="1350000" cy="4800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33122C9-A0B9-462F-8757-0847AD287B63}" type="slidenum">
              <a:rPr kumimoji="0" lang="fr-FR" sz="75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fr-FR" sz="75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944E9F0-D2A9-7A8D-5785-E065FC59B255}"/>
              </a:ext>
            </a:extLst>
          </p:cNvPr>
          <p:cNvSpPr/>
          <p:nvPr/>
        </p:nvSpPr>
        <p:spPr>
          <a:xfrm>
            <a:off x="771759" y="3316372"/>
            <a:ext cx="3700495" cy="1440734"/>
          </a:xfrm>
          <a:prstGeom prst="rect">
            <a:avLst/>
          </a:prstGeom>
          <a:solidFill>
            <a:srgbClr val="BCCF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80000" rIns="180000" bIns="180000" rtlCol="0" anchor="ctr">
            <a:spAutoFit/>
          </a:bodyPr>
          <a:lstStyle/>
          <a:p>
            <a:pPr lvl="0">
              <a:defRPr/>
            </a:pPr>
            <a:r>
              <a:rPr lang="fr-FR" sz="1400" dirty="0">
                <a:solidFill>
                  <a:srgbClr val="0E2579"/>
                </a:solidFill>
                <a:latin typeface="+mj-lt"/>
              </a:rPr>
              <a:t>Heures d’enseignement assurées</a:t>
            </a:r>
            <a:br>
              <a:rPr lang="fr-FR" sz="1400" dirty="0">
                <a:solidFill>
                  <a:srgbClr val="0E2579"/>
                </a:solidFill>
                <a:latin typeface="+mj-lt"/>
              </a:rPr>
            </a:br>
            <a:r>
              <a:rPr lang="fr-FR" sz="1400" b="1" dirty="0">
                <a:solidFill>
                  <a:srgbClr val="0E2579"/>
                </a:solidFill>
                <a:latin typeface="+mj-lt"/>
              </a:rPr>
              <a:t>par les professeurs de français</a:t>
            </a:r>
            <a:br>
              <a:rPr lang="fr-FR" sz="1400" b="1" dirty="0">
                <a:solidFill>
                  <a:srgbClr val="0E2579"/>
                </a:solidFill>
                <a:latin typeface="+mj-lt"/>
              </a:rPr>
            </a:br>
            <a:r>
              <a:rPr lang="fr-FR" sz="1400" b="1" dirty="0">
                <a:solidFill>
                  <a:srgbClr val="0E2579"/>
                </a:solidFill>
                <a:latin typeface="+mj-lt"/>
              </a:rPr>
              <a:t>et de mathématiques</a:t>
            </a:r>
            <a:r>
              <a:rPr lang="fr-FR" sz="1400" dirty="0">
                <a:solidFill>
                  <a:srgbClr val="0E2579"/>
                </a:solidFill>
                <a:latin typeface="+mj-lt"/>
              </a:rPr>
              <a:t> (intervention</a:t>
            </a:r>
            <a:br>
              <a:rPr lang="fr-FR" sz="1400" dirty="0">
                <a:solidFill>
                  <a:srgbClr val="0E2579"/>
                </a:solidFill>
                <a:latin typeface="+mj-lt"/>
              </a:rPr>
            </a:br>
            <a:r>
              <a:rPr lang="fr-FR" sz="1400" dirty="0">
                <a:solidFill>
                  <a:srgbClr val="0E2579"/>
                </a:solidFill>
                <a:latin typeface="+mj-lt"/>
              </a:rPr>
              <a:t>des professeurs des écoles possible</a:t>
            </a:r>
            <a:br>
              <a:rPr lang="fr-FR" sz="1400" dirty="0">
                <a:solidFill>
                  <a:srgbClr val="0E2579"/>
                </a:solidFill>
                <a:latin typeface="+mj-lt"/>
              </a:rPr>
            </a:br>
            <a:r>
              <a:rPr lang="fr-FR" sz="1400" dirty="0">
                <a:solidFill>
                  <a:srgbClr val="0E2579"/>
                </a:solidFill>
                <a:latin typeface="+mj-lt"/>
              </a:rPr>
              <a:t>en </a:t>
            </a:r>
            <a:r>
              <a:rPr lang="fr-FR" sz="1400" dirty="0" err="1">
                <a:solidFill>
                  <a:srgbClr val="0E2579"/>
                </a:solidFill>
                <a:latin typeface="+mj-lt"/>
              </a:rPr>
              <a:t>co</a:t>
            </a:r>
            <a:r>
              <a:rPr lang="fr-FR" sz="1400" dirty="0">
                <a:solidFill>
                  <a:srgbClr val="0E2579"/>
                </a:solidFill>
                <a:latin typeface="+mj-lt"/>
              </a:rPr>
              <a:t>-intervention).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9EDBAF2-1FA7-43D2-C3B9-23F08F0977CC}"/>
              </a:ext>
            </a:extLst>
          </p:cNvPr>
          <p:cNvSpPr/>
          <p:nvPr/>
        </p:nvSpPr>
        <p:spPr>
          <a:xfrm>
            <a:off x="4637412" y="1493637"/>
            <a:ext cx="3708000" cy="578959"/>
          </a:xfrm>
          <a:prstGeom prst="rect">
            <a:avLst/>
          </a:prstGeom>
          <a:solidFill>
            <a:srgbClr val="BCCF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80000" rIns="180000" bIns="180000" rtlCol="0" anchor="ctr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0E2579"/>
                </a:solidFill>
                <a:effectLst/>
                <a:uLnTx/>
                <a:uFillTx/>
                <a:latin typeface="+mj-lt"/>
                <a:ea typeface="+mn-ea"/>
                <a:cs typeface="Arial" panose="020B0604020202020204" pitchFamily="34" charset="0"/>
              </a:rPr>
              <a:t>Pas de</a:t>
            </a:r>
            <a:r>
              <a:rPr kumimoji="0" lang="fr-FR" sz="1400" b="1" i="0" u="none" strike="noStrike" kern="1200" cap="none" spc="0" normalizeH="0" noProof="0" dirty="0">
                <a:ln>
                  <a:noFill/>
                </a:ln>
                <a:solidFill>
                  <a:srgbClr val="0E2579"/>
                </a:solidFill>
                <a:effectLst/>
                <a:uLnTx/>
                <a:uFillTx/>
                <a:latin typeface="+mj-lt"/>
                <a:ea typeface="+mn-ea"/>
                <a:cs typeface="Arial" panose="020B0604020202020204" pitchFamily="34" charset="0"/>
              </a:rPr>
              <a:t> nombre </a:t>
            </a:r>
            <a:r>
              <a:rPr kumimoji="0" lang="fr-FR" sz="1400" b="1" i="0" u="none" strike="noStrike" kern="1200" cap="none" spc="0" normalizeH="0" noProof="0" dirty="0" err="1">
                <a:ln>
                  <a:noFill/>
                </a:ln>
                <a:solidFill>
                  <a:srgbClr val="0E2579"/>
                </a:solidFill>
                <a:effectLst/>
                <a:uLnTx/>
                <a:uFillTx/>
                <a:latin typeface="+mj-lt"/>
                <a:ea typeface="+mn-ea"/>
                <a:cs typeface="Arial" panose="020B0604020202020204" pitchFamily="34" charset="0"/>
              </a:rPr>
              <a:t>pré-</a:t>
            </a:r>
            <a:r>
              <a:rPr kumimoji="0" lang="fr-FR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0E2579"/>
                </a:solidFill>
                <a:effectLst/>
                <a:uLnTx/>
                <a:uFillTx/>
                <a:latin typeface="+mj-lt"/>
                <a:ea typeface="+mn-ea"/>
                <a:cs typeface="Arial" panose="020B0604020202020204" pitchFamily="34" charset="0"/>
              </a:rPr>
              <a:t>défini</a:t>
            </a: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0E2579"/>
                </a:solidFill>
                <a:effectLst/>
                <a:uLnTx/>
                <a:uFillTx/>
                <a:latin typeface="+mj-lt"/>
                <a:ea typeface="+mn-ea"/>
                <a:cs typeface="Arial" panose="020B0604020202020204" pitchFamily="34" charset="0"/>
              </a:rPr>
              <a:t> </a:t>
            </a:r>
            <a:r>
              <a:rPr kumimoji="0" lang="fr-FR" sz="1400" i="0" u="none" strike="noStrike" kern="1200" cap="none" spc="0" normalizeH="0" baseline="0" noProof="0" dirty="0">
                <a:ln>
                  <a:noFill/>
                </a:ln>
                <a:solidFill>
                  <a:srgbClr val="0E2579"/>
                </a:solidFill>
                <a:effectLst/>
                <a:uLnTx/>
                <a:uFillTx/>
                <a:latin typeface="+mj-lt"/>
                <a:ea typeface="+mn-ea"/>
                <a:cs typeface="Arial" panose="020B0604020202020204" pitchFamily="34" charset="0"/>
              </a:rPr>
              <a:t>de groupes.</a:t>
            </a:r>
            <a:endParaRPr kumimoji="0" lang="fr-FR" sz="1000" i="0" u="none" strike="noStrike" kern="1200" cap="none" spc="0" normalizeH="0" baseline="0" noProof="0" dirty="0">
              <a:ln>
                <a:noFill/>
              </a:ln>
              <a:solidFill>
                <a:srgbClr val="0E2579"/>
              </a:solidFill>
              <a:effectLst/>
              <a:uLnTx/>
              <a:uFillTx/>
              <a:latin typeface="+mj-lt"/>
              <a:ea typeface="+mn-ea"/>
            </a:endParaRPr>
          </a:p>
        </p:txBody>
      </p:sp>
      <p:sp>
        <p:nvSpPr>
          <p:cNvPr id="16" name="Titre 1"/>
          <p:cNvSpPr txBox="1">
            <a:spLocks/>
          </p:cNvSpPr>
          <p:nvPr/>
        </p:nvSpPr>
        <p:spPr>
          <a:xfrm>
            <a:off x="791580" y="836712"/>
            <a:ext cx="7560840" cy="39336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0" i="0" kern="1200">
                <a:solidFill>
                  <a:schemeClr val="tx1"/>
                </a:solidFill>
                <a:latin typeface="Marianne" panose="02000000000000000000" pitchFamily="2" charset="0"/>
                <a:ea typeface="+mj-ea"/>
                <a:cs typeface="+mj-cs"/>
              </a:defRPr>
            </a:lvl1pPr>
          </a:lstStyle>
          <a:p>
            <a:pPr algn="ctr"/>
            <a:r>
              <a:rPr lang="fr-FR" sz="2500" b="1" dirty="0">
                <a:solidFill>
                  <a:srgbClr val="002060"/>
                </a:solidFill>
                <a:latin typeface="+mj-lt"/>
              </a:rPr>
              <a:t>Les caractéristiques des groupes</a:t>
            </a:r>
            <a:endParaRPr lang="fr-FR" sz="2500" b="1" strike="sngStrike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944E9F0-D2A9-7A8D-5785-E065FC59B255}"/>
              </a:ext>
            </a:extLst>
          </p:cNvPr>
          <p:cNvSpPr/>
          <p:nvPr/>
        </p:nvSpPr>
        <p:spPr>
          <a:xfrm>
            <a:off x="767313" y="2423718"/>
            <a:ext cx="3700495" cy="794403"/>
          </a:xfrm>
          <a:prstGeom prst="rect">
            <a:avLst/>
          </a:prstGeom>
          <a:solidFill>
            <a:srgbClr val="BCCF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80000" rIns="180000" bIns="180000" rtlCol="0" anchor="ctr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i="0" u="none" strike="noStrike" kern="1200" cap="none" spc="0" normalizeH="0" baseline="0" noProof="0" dirty="0">
                <a:ln>
                  <a:noFill/>
                </a:ln>
                <a:solidFill>
                  <a:srgbClr val="0E2579"/>
                </a:solidFill>
                <a:effectLst/>
                <a:uLnTx/>
                <a:uFillTx/>
                <a:latin typeface="+mj-lt"/>
              </a:rPr>
              <a:t>Mise en</a:t>
            </a:r>
            <a:r>
              <a:rPr kumimoji="0" lang="fr-FR" sz="1400" i="0" u="none" strike="noStrike" kern="1200" cap="none" spc="0" normalizeH="0" noProof="0" dirty="0">
                <a:ln>
                  <a:noFill/>
                </a:ln>
                <a:solidFill>
                  <a:srgbClr val="0E2579"/>
                </a:solidFill>
                <a:effectLst/>
                <a:uLnTx/>
                <a:uFillTx/>
                <a:latin typeface="+mj-lt"/>
              </a:rPr>
              <a:t> place </a:t>
            </a:r>
            <a:r>
              <a:rPr kumimoji="0" lang="fr-FR" sz="1400" b="1" i="0" u="none" strike="noStrike" kern="1200" cap="none" spc="0" normalizeH="0" noProof="0" dirty="0">
                <a:ln>
                  <a:noFill/>
                </a:ln>
                <a:solidFill>
                  <a:srgbClr val="0E2579"/>
                </a:solidFill>
                <a:effectLst/>
                <a:uLnTx/>
                <a:uFillTx/>
                <a:latin typeface="+mj-lt"/>
              </a:rPr>
              <a:t>d</a:t>
            </a:r>
            <a:r>
              <a:rPr lang="fr-FR" sz="1400" b="1" dirty="0">
                <a:solidFill>
                  <a:srgbClr val="0E2579"/>
                </a:solidFill>
                <a:latin typeface="+mj-lt"/>
              </a:rPr>
              <a:t>ès la rentrée 2024 </a:t>
            </a:r>
            <a:br>
              <a:rPr lang="fr-FR" sz="1400" b="1" dirty="0">
                <a:solidFill>
                  <a:srgbClr val="0E2579"/>
                </a:solidFill>
                <a:latin typeface="+mj-lt"/>
              </a:rPr>
            </a:br>
            <a:r>
              <a:rPr lang="fr-FR" sz="1400" b="1" dirty="0">
                <a:solidFill>
                  <a:srgbClr val="0E2579"/>
                </a:solidFill>
                <a:latin typeface="+mj-lt"/>
              </a:rPr>
              <a:t>pour les 6</a:t>
            </a:r>
            <a:r>
              <a:rPr lang="fr-FR" sz="1400" b="1" baseline="30000" dirty="0">
                <a:solidFill>
                  <a:srgbClr val="0E2579"/>
                </a:solidFill>
                <a:latin typeface="+mj-lt"/>
              </a:rPr>
              <a:t>e</a:t>
            </a:r>
            <a:r>
              <a:rPr lang="fr-FR" sz="1400" b="1" dirty="0">
                <a:solidFill>
                  <a:srgbClr val="0E2579"/>
                </a:solidFill>
                <a:latin typeface="+mj-lt"/>
              </a:rPr>
              <a:t> et 5</a:t>
            </a:r>
            <a:r>
              <a:rPr lang="fr-FR" sz="1400" b="1" baseline="30000" dirty="0">
                <a:solidFill>
                  <a:srgbClr val="0E2579"/>
                </a:solidFill>
                <a:latin typeface="+mj-lt"/>
              </a:rPr>
              <a:t>e</a:t>
            </a:r>
            <a:r>
              <a:rPr lang="fr-FR" sz="1400" b="1" dirty="0">
                <a:solidFill>
                  <a:srgbClr val="0E2579"/>
                </a:solidFill>
                <a:latin typeface="+mj-lt"/>
              </a:rPr>
              <a:t>.</a:t>
            </a:r>
            <a:endParaRPr kumimoji="0" lang="fr-FR" sz="1400" b="1" i="0" u="none" strike="noStrike" kern="1200" cap="none" spc="0" normalizeH="0" noProof="0" dirty="0">
              <a:ln>
                <a:noFill/>
              </a:ln>
              <a:solidFill>
                <a:srgbClr val="0E2579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944E9F0-D2A9-7A8D-5785-E065FC59B255}"/>
              </a:ext>
            </a:extLst>
          </p:cNvPr>
          <p:cNvSpPr/>
          <p:nvPr/>
        </p:nvSpPr>
        <p:spPr>
          <a:xfrm>
            <a:off x="767312" y="4854992"/>
            <a:ext cx="3700495" cy="1440734"/>
          </a:xfrm>
          <a:prstGeom prst="rect">
            <a:avLst/>
          </a:prstGeom>
          <a:solidFill>
            <a:srgbClr val="BCCF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180000" rIns="180000" bIns="180000" rtlCol="0" anchor="ctr">
            <a:spAutoFit/>
          </a:bodyPr>
          <a:lstStyle/>
          <a:p>
            <a:pPr lvl="0">
              <a:defRPr/>
            </a:pPr>
            <a:r>
              <a:rPr lang="fr-FR" sz="1400" b="1" dirty="0">
                <a:solidFill>
                  <a:srgbClr val="0E2579"/>
                </a:solidFill>
              </a:rPr>
              <a:t>Possibilité de regrouper les élèves conformément à leur classe de « référence » sur une ou plusieurs périodes de l’année, dans la limite de 10 semaines</a:t>
            </a:r>
            <a:r>
              <a:rPr lang="fr-FR" sz="1400" b="1" dirty="0">
                <a:solidFill>
                  <a:srgbClr val="0E2579"/>
                </a:solidFill>
                <a:latin typeface="+mj-lt"/>
              </a:rPr>
              <a:t>.</a:t>
            </a:r>
            <a:endParaRPr kumimoji="0" lang="fr-FR" sz="1400" b="1" i="0" u="none" strike="noStrike" kern="1200" cap="none" spc="0" normalizeH="0" noProof="0" dirty="0">
              <a:ln>
                <a:noFill/>
              </a:ln>
              <a:solidFill>
                <a:srgbClr val="0E2579"/>
              </a:solidFill>
              <a:effectLst/>
              <a:uLnTx/>
              <a:uFillTx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225063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1187624" y="836712"/>
            <a:ext cx="6768752" cy="39336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0" i="0" kern="1200">
                <a:solidFill>
                  <a:schemeClr val="tx1"/>
                </a:solidFill>
                <a:latin typeface="Marianne" panose="02000000000000000000" pitchFamily="2" charset="0"/>
                <a:ea typeface="+mj-ea"/>
                <a:cs typeface="+mj-cs"/>
              </a:defRPr>
            </a:lvl1pPr>
          </a:lstStyle>
          <a:p>
            <a:pPr algn="ctr"/>
            <a:r>
              <a:rPr lang="fr-FR" sz="2500" b="1" dirty="0">
                <a:solidFill>
                  <a:srgbClr val="002060"/>
                </a:solidFill>
                <a:latin typeface="+mj-lt"/>
              </a:rPr>
              <a:t>Le calendrier de mise en œuvre</a:t>
            </a:r>
          </a:p>
        </p:txBody>
      </p:sp>
      <p:sp>
        <p:nvSpPr>
          <p:cNvPr id="9" name="Espace réservé du numéro de diapositive 4">
            <a:extLst>
              <a:ext uri="{FF2B5EF4-FFF2-40B4-BE49-F238E27FC236}">
                <a16:creationId xmlns:a16="http://schemas.microsoft.com/office/drawing/2014/main" id="{6CD64626-6732-E7AC-BB49-C97EB8E336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281811" y="6358558"/>
            <a:ext cx="1350000" cy="4800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33122C9-A0B9-462F-8757-0847AD287B63}" type="slidenum">
              <a:rPr kumimoji="0" lang="fr-FR" sz="75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fr-FR" sz="75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3584509-5D42-5E42-AD0D-3720C1ACE2B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8971"/>
          <a:stretch/>
        </p:blipFill>
        <p:spPr>
          <a:xfrm>
            <a:off x="467544" y="1634075"/>
            <a:ext cx="8094338" cy="4536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81439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211960" y="2105236"/>
            <a:ext cx="1143744" cy="2796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space réservé du numéro de diapositive 4">
            <a:extLst>
              <a:ext uri="{FF2B5EF4-FFF2-40B4-BE49-F238E27FC236}">
                <a16:creationId xmlns:a16="http://schemas.microsoft.com/office/drawing/2014/main" id="{6CD64626-6732-E7AC-BB49-C97EB8E336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281811" y="6358558"/>
            <a:ext cx="1350000" cy="4800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33122C9-A0B9-462F-8757-0847AD287B63}" type="slidenum">
              <a:rPr kumimoji="0" lang="fr-FR" sz="75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fr-FR" sz="75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3F5C1589-DF37-0B49-1A95-7A9633BBC6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26" y="-19442"/>
            <a:ext cx="914400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2700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/>
          <p:cNvSpPr txBox="1">
            <a:spLocks/>
          </p:cNvSpPr>
          <p:nvPr/>
        </p:nvSpPr>
        <p:spPr>
          <a:xfrm>
            <a:off x="1330249" y="836712"/>
            <a:ext cx="6483502" cy="39336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0" i="0" kern="1200">
                <a:solidFill>
                  <a:schemeClr val="tx1"/>
                </a:solidFill>
                <a:latin typeface="Marianne" panose="02000000000000000000" pitchFamily="2" charset="0"/>
                <a:ea typeface="+mj-ea"/>
                <a:cs typeface="+mj-cs"/>
              </a:defRPr>
            </a:lvl1pPr>
          </a:lstStyle>
          <a:p>
            <a:pPr algn="ctr"/>
            <a:r>
              <a:rPr lang="fr-FR" sz="2500" b="1" dirty="0">
                <a:solidFill>
                  <a:srgbClr val="002060"/>
                </a:solidFill>
                <a:latin typeface="+mj-lt"/>
              </a:rPr>
              <a:t>8 groupes en mathématiques </a:t>
            </a:r>
            <a:br>
              <a:rPr lang="fr-FR" sz="2500" b="1" dirty="0">
                <a:solidFill>
                  <a:srgbClr val="002060"/>
                </a:solidFill>
                <a:latin typeface="+mj-lt"/>
              </a:rPr>
            </a:br>
            <a:r>
              <a:rPr lang="fr-FR" sz="2500" b="1" dirty="0">
                <a:solidFill>
                  <a:srgbClr val="002060"/>
                </a:solidFill>
                <a:latin typeface="+mj-lt"/>
              </a:rPr>
              <a:t>sur 2 alignements pour 6 classes de 6</a:t>
            </a:r>
            <a:r>
              <a:rPr lang="fr-FR" sz="2500" b="1" baseline="30000" dirty="0">
                <a:solidFill>
                  <a:srgbClr val="002060"/>
                </a:solidFill>
                <a:latin typeface="+mj-lt"/>
              </a:rPr>
              <a:t>e</a:t>
            </a:r>
            <a:endParaRPr lang="fr-FR" sz="2500" b="1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7" name="Espace réservé du numéro de diapositive 4">
            <a:extLst>
              <a:ext uri="{FF2B5EF4-FFF2-40B4-BE49-F238E27FC236}">
                <a16:creationId xmlns:a16="http://schemas.microsoft.com/office/drawing/2014/main" id="{6CD64626-6732-E7AC-BB49-C97EB8E336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281811" y="6358558"/>
            <a:ext cx="1350000" cy="4800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33122C9-A0B9-462F-8757-0847AD287B63}" type="slidenum">
              <a:rPr kumimoji="0" lang="fr-FR" sz="75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fr-FR" sz="75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8" name="Titre 1"/>
          <p:cNvSpPr txBox="1">
            <a:spLocks/>
          </p:cNvSpPr>
          <p:nvPr/>
        </p:nvSpPr>
        <p:spPr>
          <a:xfrm>
            <a:off x="395536" y="1808361"/>
            <a:ext cx="6843768" cy="5405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200" b="1" dirty="0">
                <a:solidFill>
                  <a:srgbClr val="0E2579"/>
                </a:solidFill>
              </a:rPr>
              <a:t>Contexte : </a:t>
            </a:r>
            <a:r>
              <a:rPr lang="fr-FR" sz="1200" b="1" dirty="0"/>
              <a:t>collège taille importante, 168 élèves en 6</a:t>
            </a:r>
            <a:r>
              <a:rPr lang="fr-FR" sz="1200" b="1" baseline="30000" dirty="0"/>
              <a:t>e</a:t>
            </a:r>
            <a:r>
              <a:rPr lang="fr-FR" sz="1200" b="1" dirty="0"/>
              <a:t> répartis en 6 divisions (cas réel).</a:t>
            </a:r>
          </a:p>
        </p:txBody>
      </p:sp>
      <p:sp>
        <p:nvSpPr>
          <p:cNvPr id="68" name="Ellipse 67"/>
          <p:cNvSpPr/>
          <p:nvPr/>
        </p:nvSpPr>
        <p:spPr>
          <a:xfrm>
            <a:off x="5225533" y="3469675"/>
            <a:ext cx="821522" cy="467431"/>
          </a:xfrm>
          <a:prstGeom prst="ellipse">
            <a:avLst/>
          </a:prstGeom>
          <a:solidFill>
            <a:srgbClr val="0E257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+ 4,5 h</a:t>
            </a:r>
          </a:p>
        </p:txBody>
      </p:sp>
      <p:sp>
        <p:nvSpPr>
          <p:cNvPr id="75" name="ZoneTexte 74"/>
          <p:cNvSpPr txBox="1"/>
          <p:nvPr/>
        </p:nvSpPr>
        <p:spPr>
          <a:xfrm>
            <a:off x="609220" y="2412110"/>
            <a:ext cx="15744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fr-FR" sz="1000" b="1" dirty="0">
                <a:solidFill>
                  <a:prstClr val="black"/>
                </a:solidFill>
                <a:latin typeface="+mj-lt"/>
              </a:rPr>
              <a:t>Effectif des divisions</a:t>
            </a:r>
          </a:p>
        </p:txBody>
      </p:sp>
      <p:sp>
        <p:nvSpPr>
          <p:cNvPr id="76" name="ZoneTexte 75"/>
          <p:cNvSpPr txBox="1"/>
          <p:nvPr/>
        </p:nvSpPr>
        <p:spPr>
          <a:xfrm>
            <a:off x="3021746" y="2374546"/>
            <a:ext cx="17929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fr-FR" sz="1000" b="1" dirty="0">
                <a:solidFill>
                  <a:prstClr val="black"/>
                </a:solidFill>
                <a:latin typeface="+mj-lt"/>
              </a:rPr>
              <a:t>Effectif et composition des groupes</a:t>
            </a:r>
          </a:p>
        </p:txBody>
      </p:sp>
      <p:sp>
        <p:nvSpPr>
          <p:cNvPr id="77" name="ZoneTexte 76"/>
          <p:cNvSpPr txBox="1"/>
          <p:nvPr/>
        </p:nvSpPr>
        <p:spPr>
          <a:xfrm>
            <a:off x="5004048" y="2423974"/>
            <a:ext cx="13407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fr-FR" sz="1000" b="1" dirty="0">
                <a:solidFill>
                  <a:prstClr val="black"/>
                </a:solidFill>
                <a:latin typeface="+mj-lt"/>
              </a:rPr>
              <a:t>Impact</a:t>
            </a:r>
            <a:r>
              <a:rPr lang="fr-FR" sz="825" b="1" dirty="0">
                <a:solidFill>
                  <a:prstClr val="black"/>
                </a:solidFill>
                <a:latin typeface="+mj-lt"/>
              </a:rPr>
              <a:t> DHG</a:t>
            </a:r>
          </a:p>
        </p:txBody>
      </p:sp>
      <p:sp>
        <p:nvSpPr>
          <p:cNvPr id="78" name="Rectangle 77"/>
          <p:cNvSpPr/>
          <p:nvPr/>
        </p:nvSpPr>
        <p:spPr>
          <a:xfrm rot="16200000">
            <a:off x="1795758" y="3602742"/>
            <a:ext cx="1240058" cy="317348"/>
          </a:xfrm>
          <a:prstGeom prst="rect">
            <a:avLst/>
          </a:prstGeom>
          <a:solidFill>
            <a:srgbClr val="0E257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ALIGNEMENT 1</a:t>
            </a:r>
          </a:p>
        </p:txBody>
      </p:sp>
      <p:grpSp>
        <p:nvGrpSpPr>
          <p:cNvPr id="79" name="Groupe 78"/>
          <p:cNvGrpSpPr/>
          <p:nvPr/>
        </p:nvGrpSpPr>
        <p:grpSpPr>
          <a:xfrm>
            <a:off x="2644302" y="2936590"/>
            <a:ext cx="2141365" cy="288200"/>
            <a:chOff x="3857775" y="2153456"/>
            <a:chExt cx="1981534" cy="276398"/>
          </a:xfrm>
        </p:grpSpPr>
        <p:sp>
          <p:nvSpPr>
            <p:cNvPr id="80" name="Rectangle 79"/>
            <p:cNvSpPr/>
            <p:nvPr/>
          </p:nvSpPr>
          <p:spPr>
            <a:xfrm>
              <a:off x="4047375" y="2224651"/>
              <a:ext cx="1791934" cy="205203"/>
            </a:xfrm>
            <a:prstGeom prst="rect">
              <a:avLst/>
            </a:prstGeom>
            <a:solidFill>
              <a:srgbClr val="0E257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15</a:t>
              </a:r>
            </a:p>
          </p:txBody>
        </p:sp>
        <p:sp>
          <p:nvSpPr>
            <p:cNvPr id="82" name="Rectangle à coins arrondis 81"/>
            <p:cNvSpPr/>
            <p:nvPr/>
          </p:nvSpPr>
          <p:spPr>
            <a:xfrm>
              <a:off x="3857775" y="2153456"/>
              <a:ext cx="490128" cy="196410"/>
            </a:xfrm>
            <a:prstGeom prst="roundRect">
              <a:avLst/>
            </a:prstGeom>
            <a:solidFill>
              <a:srgbClr val="E7E6E6">
                <a:lumMod val="90000"/>
              </a:srgbClr>
            </a:solidFill>
            <a:ln w="12700" cap="flat" cmpd="sng" algn="ctr">
              <a:solidFill>
                <a:srgbClr val="A5A5A5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G 1</a:t>
              </a:r>
            </a:p>
          </p:txBody>
        </p:sp>
      </p:grpSp>
      <p:sp>
        <p:nvSpPr>
          <p:cNvPr id="86" name="Accolade fermante 85"/>
          <p:cNvSpPr/>
          <p:nvPr/>
        </p:nvSpPr>
        <p:spPr>
          <a:xfrm>
            <a:off x="4917534" y="3004510"/>
            <a:ext cx="142867" cy="1376935"/>
          </a:xfrm>
          <a:prstGeom prst="rightBrace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8" name="ZoneTexte 87"/>
          <p:cNvSpPr txBox="1"/>
          <p:nvPr/>
        </p:nvSpPr>
        <p:spPr>
          <a:xfrm>
            <a:off x="6577589" y="3327993"/>
            <a:ext cx="2019475" cy="2092881"/>
          </a:xfrm>
          <a:prstGeom prst="rect">
            <a:avLst/>
          </a:prstGeom>
          <a:noFill/>
          <a:ln w="3175">
            <a:solidFill>
              <a:srgbClr val="BCCF00"/>
            </a:solidFill>
          </a:ln>
        </p:spPr>
        <p:txBody>
          <a:bodyPr wrap="square" rtlCol="0">
            <a:spAutoFit/>
          </a:bodyPr>
          <a:lstStyle/>
          <a:p>
            <a:r>
              <a:rPr lang="fr-FR" sz="1000" i="1" dirty="0"/>
              <a:t>Dans ce collège, l’équipe éducative constate que les besoins des élèves sont importants en mathématiques.</a:t>
            </a:r>
          </a:p>
          <a:p>
            <a:endParaRPr lang="fr-FR" sz="1000" i="1" dirty="0"/>
          </a:p>
          <a:p>
            <a:r>
              <a:rPr lang="fr-FR" sz="1000" i="1" dirty="0"/>
              <a:t>Pour répondre aux besoins des élèves, il est décidé de constituer deux groupes supplémentaires.</a:t>
            </a:r>
          </a:p>
          <a:p>
            <a:endParaRPr lang="fr-FR" sz="1000" i="1" dirty="0"/>
          </a:p>
          <a:p>
            <a:r>
              <a:rPr lang="fr-FR" sz="1000" i="1" dirty="0"/>
              <a:t>L’effectif des élèves les plus en difficulté est maintenu à 15 sur le premier trimestre.</a:t>
            </a:r>
          </a:p>
        </p:txBody>
      </p:sp>
      <p:sp>
        <p:nvSpPr>
          <p:cNvPr id="58" name="Rectangle 57"/>
          <p:cNvSpPr/>
          <p:nvPr/>
        </p:nvSpPr>
        <p:spPr>
          <a:xfrm>
            <a:off x="797505" y="3598682"/>
            <a:ext cx="1046930" cy="315723"/>
          </a:xfrm>
          <a:prstGeom prst="rect">
            <a:avLst/>
          </a:prstGeom>
          <a:solidFill>
            <a:srgbClr val="0E257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29</a:t>
            </a:r>
          </a:p>
        </p:txBody>
      </p:sp>
      <p:sp>
        <p:nvSpPr>
          <p:cNvPr id="59" name="Rectangle à coins arrondis 58"/>
          <p:cNvSpPr/>
          <p:nvPr/>
        </p:nvSpPr>
        <p:spPr>
          <a:xfrm>
            <a:off x="536402" y="3656102"/>
            <a:ext cx="447749" cy="200885"/>
          </a:xfrm>
          <a:prstGeom prst="roundRect">
            <a:avLst/>
          </a:prstGeom>
          <a:solidFill>
            <a:srgbClr val="E7E6E6">
              <a:lumMod val="90000"/>
            </a:srgbClr>
          </a:solidFill>
          <a:ln w="12700" cap="flat" cmpd="sng" algn="ctr">
            <a:solidFill>
              <a:srgbClr val="A5A5A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6</a:t>
            </a:r>
            <a:r>
              <a:rPr kumimoji="0" lang="fr-FR" sz="1000" b="0" i="0" u="none" strike="noStrike" kern="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e</a:t>
            </a:r>
            <a:r>
              <a:rPr kumimoji="0" lang="fr-FR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B</a:t>
            </a:r>
          </a:p>
        </p:txBody>
      </p:sp>
      <p:sp>
        <p:nvSpPr>
          <p:cNvPr id="60" name="Rectangle 59"/>
          <p:cNvSpPr/>
          <p:nvPr/>
        </p:nvSpPr>
        <p:spPr>
          <a:xfrm>
            <a:off x="815765" y="4019266"/>
            <a:ext cx="1013036" cy="322350"/>
          </a:xfrm>
          <a:prstGeom prst="rect">
            <a:avLst/>
          </a:prstGeom>
          <a:solidFill>
            <a:srgbClr val="0E257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27</a:t>
            </a:r>
          </a:p>
        </p:txBody>
      </p:sp>
      <p:sp>
        <p:nvSpPr>
          <p:cNvPr id="61" name="Rectangle à coins arrondis 60"/>
          <p:cNvSpPr/>
          <p:nvPr/>
        </p:nvSpPr>
        <p:spPr>
          <a:xfrm>
            <a:off x="554662" y="4076686"/>
            <a:ext cx="447749" cy="200885"/>
          </a:xfrm>
          <a:prstGeom prst="roundRect">
            <a:avLst/>
          </a:prstGeom>
          <a:solidFill>
            <a:srgbClr val="E7E6E6">
              <a:lumMod val="90000"/>
            </a:srgbClr>
          </a:solidFill>
          <a:ln w="12700" cap="flat" cmpd="sng" algn="ctr">
            <a:solidFill>
              <a:srgbClr val="A5A5A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6</a:t>
            </a:r>
            <a:r>
              <a:rPr kumimoji="0" lang="fr-FR" sz="1000" b="0" i="0" u="none" strike="noStrike" kern="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e</a:t>
            </a:r>
            <a:r>
              <a:rPr kumimoji="0" lang="fr-FR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C</a:t>
            </a:r>
          </a:p>
        </p:txBody>
      </p:sp>
      <p:sp>
        <p:nvSpPr>
          <p:cNvPr id="62" name="Rectangle 61"/>
          <p:cNvSpPr/>
          <p:nvPr/>
        </p:nvSpPr>
        <p:spPr>
          <a:xfrm>
            <a:off x="805063" y="3178099"/>
            <a:ext cx="1021122" cy="311162"/>
          </a:xfrm>
          <a:prstGeom prst="rect">
            <a:avLst/>
          </a:prstGeom>
          <a:solidFill>
            <a:srgbClr val="0E257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28</a:t>
            </a:r>
          </a:p>
        </p:txBody>
      </p:sp>
      <p:sp>
        <p:nvSpPr>
          <p:cNvPr id="63" name="Rectangle à coins arrondis 62"/>
          <p:cNvSpPr/>
          <p:nvPr/>
        </p:nvSpPr>
        <p:spPr>
          <a:xfrm>
            <a:off x="543960" y="3235518"/>
            <a:ext cx="447749" cy="200885"/>
          </a:xfrm>
          <a:prstGeom prst="roundRect">
            <a:avLst/>
          </a:prstGeom>
          <a:solidFill>
            <a:srgbClr val="E7E6E6">
              <a:lumMod val="90000"/>
            </a:srgbClr>
          </a:solidFill>
          <a:ln w="12700" cap="flat" cmpd="sng" algn="ctr">
            <a:solidFill>
              <a:srgbClr val="A5A5A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6</a:t>
            </a:r>
            <a:r>
              <a:rPr kumimoji="0" lang="fr-FR" sz="1000" b="0" i="0" u="none" strike="noStrike" kern="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e</a:t>
            </a:r>
            <a:r>
              <a:rPr kumimoji="0" lang="fr-FR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A</a:t>
            </a:r>
          </a:p>
        </p:txBody>
      </p:sp>
      <p:sp>
        <p:nvSpPr>
          <p:cNvPr id="64" name="Accolade fermante 63"/>
          <p:cNvSpPr/>
          <p:nvPr/>
        </p:nvSpPr>
        <p:spPr>
          <a:xfrm>
            <a:off x="1940380" y="3250384"/>
            <a:ext cx="223934" cy="1039391"/>
          </a:xfrm>
          <a:prstGeom prst="rightBrace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1" name="Rectangle 100"/>
          <p:cNvSpPr/>
          <p:nvPr/>
        </p:nvSpPr>
        <p:spPr>
          <a:xfrm>
            <a:off x="823609" y="5284986"/>
            <a:ext cx="1046930" cy="315723"/>
          </a:xfrm>
          <a:prstGeom prst="rect">
            <a:avLst/>
          </a:prstGeom>
          <a:solidFill>
            <a:srgbClr val="0E257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26</a:t>
            </a:r>
          </a:p>
        </p:txBody>
      </p:sp>
      <p:sp>
        <p:nvSpPr>
          <p:cNvPr id="102" name="Rectangle à coins arrondis 101"/>
          <p:cNvSpPr/>
          <p:nvPr/>
        </p:nvSpPr>
        <p:spPr>
          <a:xfrm>
            <a:off x="562506" y="5342406"/>
            <a:ext cx="447749" cy="200885"/>
          </a:xfrm>
          <a:prstGeom prst="roundRect">
            <a:avLst/>
          </a:prstGeom>
          <a:solidFill>
            <a:srgbClr val="E7E6E6">
              <a:lumMod val="90000"/>
            </a:srgbClr>
          </a:solidFill>
          <a:ln w="12700" cap="flat" cmpd="sng" algn="ctr">
            <a:solidFill>
              <a:srgbClr val="A5A5A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6</a:t>
            </a:r>
            <a:r>
              <a:rPr kumimoji="0" lang="fr-FR" sz="1000" b="0" i="0" u="none" strike="noStrike" kern="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e</a:t>
            </a:r>
            <a:r>
              <a:rPr kumimoji="0" lang="fr-FR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E</a:t>
            </a:r>
          </a:p>
        </p:txBody>
      </p:sp>
      <p:sp>
        <p:nvSpPr>
          <p:cNvPr id="103" name="Rectangle 102"/>
          <p:cNvSpPr/>
          <p:nvPr/>
        </p:nvSpPr>
        <p:spPr>
          <a:xfrm>
            <a:off x="841869" y="5705570"/>
            <a:ext cx="1013036" cy="322350"/>
          </a:xfrm>
          <a:prstGeom prst="rect">
            <a:avLst/>
          </a:prstGeom>
          <a:solidFill>
            <a:srgbClr val="0E257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28</a:t>
            </a:r>
          </a:p>
        </p:txBody>
      </p:sp>
      <p:sp>
        <p:nvSpPr>
          <p:cNvPr id="104" name="Rectangle à coins arrondis 103"/>
          <p:cNvSpPr/>
          <p:nvPr/>
        </p:nvSpPr>
        <p:spPr>
          <a:xfrm>
            <a:off x="580766" y="5762990"/>
            <a:ext cx="447749" cy="200885"/>
          </a:xfrm>
          <a:prstGeom prst="roundRect">
            <a:avLst/>
          </a:prstGeom>
          <a:solidFill>
            <a:srgbClr val="E7E6E6">
              <a:lumMod val="90000"/>
            </a:srgbClr>
          </a:solidFill>
          <a:ln w="12700" cap="flat" cmpd="sng" algn="ctr">
            <a:solidFill>
              <a:srgbClr val="A5A5A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6</a:t>
            </a:r>
            <a:r>
              <a:rPr kumimoji="0" lang="fr-FR" sz="1000" b="0" i="0" u="none" strike="noStrike" kern="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e</a:t>
            </a:r>
            <a:r>
              <a:rPr kumimoji="0" lang="fr-FR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F</a:t>
            </a:r>
          </a:p>
        </p:txBody>
      </p:sp>
      <p:sp>
        <p:nvSpPr>
          <p:cNvPr id="105" name="Rectangle 104"/>
          <p:cNvSpPr/>
          <p:nvPr/>
        </p:nvSpPr>
        <p:spPr>
          <a:xfrm>
            <a:off x="831167" y="4864403"/>
            <a:ext cx="1021122" cy="311162"/>
          </a:xfrm>
          <a:prstGeom prst="rect">
            <a:avLst/>
          </a:prstGeom>
          <a:solidFill>
            <a:srgbClr val="0E257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30</a:t>
            </a:r>
          </a:p>
        </p:txBody>
      </p:sp>
      <p:sp>
        <p:nvSpPr>
          <p:cNvPr id="106" name="Rectangle à coins arrondis 105"/>
          <p:cNvSpPr/>
          <p:nvPr/>
        </p:nvSpPr>
        <p:spPr>
          <a:xfrm>
            <a:off x="570064" y="4921822"/>
            <a:ext cx="447749" cy="200885"/>
          </a:xfrm>
          <a:prstGeom prst="roundRect">
            <a:avLst/>
          </a:prstGeom>
          <a:solidFill>
            <a:srgbClr val="E7E6E6">
              <a:lumMod val="90000"/>
            </a:srgbClr>
          </a:solidFill>
          <a:ln w="12700" cap="flat" cmpd="sng" algn="ctr">
            <a:solidFill>
              <a:srgbClr val="A5A5A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6</a:t>
            </a:r>
            <a:r>
              <a:rPr kumimoji="0" lang="fr-FR" sz="1000" b="0" i="0" u="none" strike="noStrike" kern="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e</a:t>
            </a:r>
            <a:r>
              <a:rPr kumimoji="0" lang="fr-FR" sz="1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D</a:t>
            </a:r>
          </a:p>
        </p:txBody>
      </p:sp>
      <p:sp>
        <p:nvSpPr>
          <p:cNvPr id="107" name="Accolade fermante 106"/>
          <p:cNvSpPr/>
          <p:nvPr/>
        </p:nvSpPr>
        <p:spPr>
          <a:xfrm>
            <a:off x="1966484" y="4936688"/>
            <a:ext cx="223934" cy="1039391"/>
          </a:xfrm>
          <a:prstGeom prst="rightBrace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17" name="Groupe 116"/>
          <p:cNvGrpSpPr/>
          <p:nvPr/>
        </p:nvGrpSpPr>
        <p:grpSpPr>
          <a:xfrm>
            <a:off x="2646357" y="3288458"/>
            <a:ext cx="2141365" cy="288200"/>
            <a:chOff x="3857775" y="2153456"/>
            <a:chExt cx="1981534" cy="276398"/>
          </a:xfrm>
        </p:grpSpPr>
        <p:sp>
          <p:nvSpPr>
            <p:cNvPr id="118" name="Rectangle 117"/>
            <p:cNvSpPr/>
            <p:nvPr/>
          </p:nvSpPr>
          <p:spPr>
            <a:xfrm>
              <a:off x="4047375" y="2224651"/>
              <a:ext cx="1791934" cy="205203"/>
            </a:xfrm>
            <a:prstGeom prst="rect">
              <a:avLst/>
            </a:prstGeom>
            <a:solidFill>
              <a:srgbClr val="0E257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21</a:t>
              </a:r>
            </a:p>
          </p:txBody>
        </p:sp>
        <p:sp>
          <p:nvSpPr>
            <p:cNvPr id="119" name="Rectangle à coins arrondis 118"/>
            <p:cNvSpPr/>
            <p:nvPr/>
          </p:nvSpPr>
          <p:spPr>
            <a:xfrm>
              <a:off x="3857775" y="2153456"/>
              <a:ext cx="490128" cy="196410"/>
            </a:xfrm>
            <a:prstGeom prst="roundRect">
              <a:avLst/>
            </a:prstGeom>
            <a:solidFill>
              <a:srgbClr val="E7E6E6">
                <a:lumMod val="90000"/>
              </a:srgbClr>
            </a:solidFill>
            <a:ln w="12700" cap="flat" cmpd="sng" algn="ctr">
              <a:solidFill>
                <a:srgbClr val="A5A5A5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G 2</a:t>
              </a:r>
            </a:p>
          </p:txBody>
        </p:sp>
      </p:grpSp>
      <p:grpSp>
        <p:nvGrpSpPr>
          <p:cNvPr id="120" name="Groupe 119"/>
          <p:cNvGrpSpPr/>
          <p:nvPr/>
        </p:nvGrpSpPr>
        <p:grpSpPr>
          <a:xfrm>
            <a:off x="2659313" y="3681035"/>
            <a:ext cx="2141365" cy="288200"/>
            <a:chOff x="3857775" y="2153456"/>
            <a:chExt cx="1981534" cy="276398"/>
          </a:xfrm>
        </p:grpSpPr>
        <p:sp>
          <p:nvSpPr>
            <p:cNvPr id="121" name="Rectangle 120"/>
            <p:cNvSpPr/>
            <p:nvPr/>
          </p:nvSpPr>
          <p:spPr>
            <a:xfrm>
              <a:off x="4047375" y="2224651"/>
              <a:ext cx="1791934" cy="205203"/>
            </a:xfrm>
            <a:prstGeom prst="rect">
              <a:avLst/>
            </a:prstGeom>
            <a:solidFill>
              <a:srgbClr val="0E257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21</a:t>
              </a:r>
            </a:p>
          </p:txBody>
        </p:sp>
        <p:sp>
          <p:nvSpPr>
            <p:cNvPr id="122" name="Rectangle à coins arrondis 121"/>
            <p:cNvSpPr/>
            <p:nvPr/>
          </p:nvSpPr>
          <p:spPr>
            <a:xfrm>
              <a:off x="3857775" y="2153456"/>
              <a:ext cx="490128" cy="196410"/>
            </a:xfrm>
            <a:prstGeom prst="roundRect">
              <a:avLst/>
            </a:prstGeom>
            <a:solidFill>
              <a:srgbClr val="E7E6E6">
                <a:lumMod val="90000"/>
              </a:srgbClr>
            </a:solidFill>
            <a:ln w="12700" cap="flat" cmpd="sng" algn="ctr">
              <a:solidFill>
                <a:srgbClr val="A5A5A5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G 3</a:t>
              </a:r>
            </a:p>
          </p:txBody>
        </p:sp>
      </p:grpSp>
      <p:grpSp>
        <p:nvGrpSpPr>
          <p:cNvPr id="123" name="Groupe 122"/>
          <p:cNvGrpSpPr/>
          <p:nvPr/>
        </p:nvGrpSpPr>
        <p:grpSpPr>
          <a:xfrm>
            <a:off x="2678169" y="4067579"/>
            <a:ext cx="2141365" cy="288200"/>
            <a:chOff x="3857775" y="2153456"/>
            <a:chExt cx="1981534" cy="276398"/>
          </a:xfrm>
        </p:grpSpPr>
        <p:sp>
          <p:nvSpPr>
            <p:cNvPr id="124" name="Rectangle 123"/>
            <p:cNvSpPr/>
            <p:nvPr/>
          </p:nvSpPr>
          <p:spPr>
            <a:xfrm>
              <a:off x="4047375" y="2224651"/>
              <a:ext cx="1791934" cy="205203"/>
            </a:xfrm>
            <a:prstGeom prst="rect">
              <a:avLst/>
            </a:prstGeom>
            <a:solidFill>
              <a:srgbClr val="0E257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27</a:t>
              </a:r>
            </a:p>
          </p:txBody>
        </p:sp>
        <p:sp>
          <p:nvSpPr>
            <p:cNvPr id="125" name="Rectangle à coins arrondis 124"/>
            <p:cNvSpPr/>
            <p:nvPr/>
          </p:nvSpPr>
          <p:spPr>
            <a:xfrm>
              <a:off x="3857775" y="2153456"/>
              <a:ext cx="490128" cy="196410"/>
            </a:xfrm>
            <a:prstGeom prst="roundRect">
              <a:avLst/>
            </a:prstGeom>
            <a:solidFill>
              <a:srgbClr val="E7E6E6">
                <a:lumMod val="90000"/>
              </a:srgbClr>
            </a:solidFill>
            <a:ln w="12700" cap="flat" cmpd="sng" algn="ctr">
              <a:solidFill>
                <a:srgbClr val="A5A5A5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G 4</a:t>
              </a:r>
            </a:p>
          </p:txBody>
        </p:sp>
      </p:grpSp>
      <p:sp>
        <p:nvSpPr>
          <p:cNvPr id="126" name="Rectangle 125"/>
          <p:cNvSpPr/>
          <p:nvPr/>
        </p:nvSpPr>
        <p:spPr>
          <a:xfrm rot="16200000">
            <a:off x="1811907" y="5284173"/>
            <a:ext cx="1240058" cy="317348"/>
          </a:xfrm>
          <a:prstGeom prst="rect">
            <a:avLst/>
          </a:prstGeom>
          <a:solidFill>
            <a:srgbClr val="0E257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ALIGNEMENT 2</a:t>
            </a:r>
          </a:p>
        </p:txBody>
      </p:sp>
      <p:sp>
        <p:nvSpPr>
          <p:cNvPr id="55" name="Ellipse 54"/>
          <p:cNvSpPr/>
          <p:nvPr/>
        </p:nvSpPr>
        <p:spPr>
          <a:xfrm>
            <a:off x="5281023" y="5279200"/>
            <a:ext cx="821522" cy="467431"/>
          </a:xfrm>
          <a:prstGeom prst="ellipse">
            <a:avLst/>
          </a:prstGeom>
          <a:solidFill>
            <a:srgbClr val="0E257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+ 4,5 h</a:t>
            </a:r>
          </a:p>
        </p:txBody>
      </p:sp>
      <p:grpSp>
        <p:nvGrpSpPr>
          <p:cNvPr id="56" name="Groupe 55"/>
          <p:cNvGrpSpPr/>
          <p:nvPr/>
        </p:nvGrpSpPr>
        <p:grpSpPr>
          <a:xfrm>
            <a:off x="2699792" y="4746115"/>
            <a:ext cx="2141365" cy="288200"/>
            <a:chOff x="3857775" y="2153456"/>
            <a:chExt cx="1981534" cy="276398"/>
          </a:xfrm>
        </p:grpSpPr>
        <p:sp>
          <p:nvSpPr>
            <p:cNvPr id="65" name="Rectangle 64"/>
            <p:cNvSpPr/>
            <p:nvPr/>
          </p:nvSpPr>
          <p:spPr>
            <a:xfrm>
              <a:off x="4047375" y="2224651"/>
              <a:ext cx="1791934" cy="205203"/>
            </a:xfrm>
            <a:prstGeom prst="rect">
              <a:avLst/>
            </a:prstGeom>
            <a:solidFill>
              <a:srgbClr val="0E257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15</a:t>
              </a:r>
            </a:p>
          </p:txBody>
        </p:sp>
        <p:sp>
          <p:nvSpPr>
            <p:cNvPr id="66" name="Rectangle à coins arrondis 65"/>
            <p:cNvSpPr/>
            <p:nvPr/>
          </p:nvSpPr>
          <p:spPr>
            <a:xfrm>
              <a:off x="3857775" y="2153456"/>
              <a:ext cx="490128" cy="196410"/>
            </a:xfrm>
            <a:prstGeom prst="roundRect">
              <a:avLst/>
            </a:prstGeom>
            <a:solidFill>
              <a:srgbClr val="E7E6E6">
                <a:lumMod val="90000"/>
              </a:srgbClr>
            </a:solidFill>
            <a:ln w="12700" cap="flat" cmpd="sng" algn="ctr">
              <a:solidFill>
                <a:srgbClr val="A5A5A5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G 1</a:t>
              </a:r>
            </a:p>
          </p:txBody>
        </p:sp>
      </p:grpSp>
      <p:sp>
        <p:nvSpPr>
          <p:cNvPr id="67" name="Accolade fermante 66"/>
          <p:cNvSpPr/>
          <p:nvPr/>
        </p:nvSpPr>
        <p:spPr>
          <a:xfrm>
            <a:off x="4973024" y="4572345"/>
            <a:ext cx="142867" cy="1376935"/>
          </a:xfrm>
          <a:prstGeom prst="rightBrace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35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69" name="Groupe 68"/>
          <p:cNvGrpSpPr/>
          <p:nvPr/>
        </p:nvGrpSpPr>
        <p:grpSpPr>
          <a:xfrm>
            <a:off x="2701847" y="5097983"/>
            <a:ext cx="2141365" cy="288200"/>
            <a:chOff x="3857775" y="2153456"/>
            <a:chExt cx="1981534" cy="276398"/>
          </a:xfrm>
        </p:grpSpPr>
        <p:sp>
          <p:nvSpPr>
            <p:cNvPr id="70" name="Rectangle 69"/>
            <p:cNvSpPr/>
            <p:nvPr/>
          </p:nvSpPr>
          <p:spPr>
            <a:xfrm>
              <a:off x="4047375" y="2224651"/>
              <a:ext cx="1791934" cy="205203"/>
            </a:xfrm>
            <a:prstGeom prst="rect">
              <a:avLst/>
            </a:prstGeom>
            <a:solidFill>
              <a:srgbClr val="0E257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21</a:t>
              </a:r>
            </a:p>
          </p:txBody>
        </p:sp>
        <p:sp>
          <p:nvSpPr>
            <p:cNvPr id="71" name="Rectangle à coins arrondis 70"/>
            <p:cNvSpPr/>
            <p:nvPr/>
          </p:nvSpPr>
          <p:spPr>
            <a:xfrm>
              <a:off x="3857775" y="2153456"/>
              <a:ext cx="490128" cy="196410"/>
            </a:xfrm>
            <a:prstGeom prst="roundRect">
              <a:avLst/>
            </a:prstGeom>
            <a:solidFill>
              <a:srgbClr val="E7E6E6">
                <a:lumMod val="90000"/>
              </a:srgbClr>
            </a:solidFill>
            <a:ln w="12700" cap="flat" cmpd="sng" algn="ctr">
              <a:solidFill>
                <a:srgbClr val="A5A5A5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G 2</a:t>
              </a:r>
            </a:p>
          </p:txBody>
        </p:sp>
      </p:grpSp>
      <p:grpSp>
        <p:nvGrpSpPr>
          <p:cNvPr id="72" name="Groupe 71"/>
          <p:cNvGrpSpPr/>
          <p:nvPr/>
        </p:nvGrpSpPr>
        <p:grpSpPr>
          <a:xfrm>
            <a:off x="2714803" y="5490560"/>
            <a:ext cx="2141365" cy="288200"/>
            <a:chOff x="3857775" y="2153456"/>
            <a:chExt cx="1981534" cy="276398"/>
          </a:xfrm>
        </p:grpSpPr>
        <p:sp>
          <p:nvSpPr>
            <p:cNvPr id="73" name="Rectangle 72"/>
            <p:cNvSpPr/>
            <p:nvPr/>
          </p:nvSpPr>
          <p:spPr>
            <a:xfrm>
              <a:off x="4047375" y="2224651"/>
              <a:ext cx="1791934" cy="205203"/>
            </a:xfrm>
            <a:prstGeom prst="rect">
              <a:avLst/>
            </a:prstGeom>
            <a:solidFill>
              <a:srgbClr val="0E257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21</a:t>
              </a:r>
            </a:p>
          </p:txBody>
        </p:sp>
        <p:sp>
          <p:nvSpPr>
            <p:cNvPr id="74" name="Rectangle à coins arrondis 73"/>
            <p:cNvSpPr/>
            <p:nvPr/>
          </p:nvSpPr>
          <p:spPr>
            <a:xfrm>
              <a:off x="3857775" y="2153456"/>
              <a:ext cx="490128" cy="196410"/>
            </a:xfrm>
            <a:prstGeom prst="roundRect">
              <a:avLst/>
            </a:prstGeom>
            <a:solidFill>
              <a:srgbClr val="E7E6E6">
                <a:lumMod val="90000"/>
              </a:srgbClr>
            </a:solidFill>
            <a:ln w="12700" cap="flat" cmpd="sng" algn="ctr">
              <a:solidFill>
                <a:srgbClr val="A5A5A5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G 3</a:t>
              </a:r>
            </a:p>
          </p:txBody>
        </p:sp>
      </p:grpSp>
      <p:grpSp>
        <p:nvGrpSpPr>
          <p:cNvPr id="81" name="Groupe 80"/>
          <p:cNvGrpSpPr/>
          <p:nvPr/>
        </p:nvGrpSpPr>
        <p:grpSpPr>
          <a:xfrm>
            <a:off x="2733659" y="5877104"/>
            <a:ext cx="2141365" cy="288200"/>
            <a:chOff x="3857775" y="2153456"/>
            <a:chExt cx="1981534" cy="276398"/>
          </a:xfrm>
        </p:grpSpPr>
        <p:sp>
          <p:nvSpPr>
            <p:cNvPr id="83" name="Rectangle 82"/>
            <p:cNvSpPr/>
            <p:nvPr/>
          </p:nvSpPr>
          <p:spPr>
            <a:xfrm>
              <a:off x="4047375" y="2224651"/>
              <a:ext cx="1791934" cy="205203"/>
            </a:xfrm>
            <a:prstGeom prst="rect">
              <a:avLst/>
            </a:prstGeom>
            <a:solidFill>
              <a:srgbClr val="0E257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27</a:t>
              </a:r>
            </a:p>
          </p:txBody>
        </p:sp>
        <p:sp>
          <p:nvSpPr>
            <p:cNvPr id="84" name="Rectangle à coins arrondis 83"/>
            <p:cNvSpPr/>
            <p:nvPr/>
          </p:nvSpPr>
          <p:spPr>
            <a:xfrm>
              <a:off x="3857775" y="2153456"/>
              <a:ext cx="490128" cy="196410"/>
            </a:xfrm>
            <a:prstGeom prst="roundRect">
              <a:avLst/>
            </a:prstGeom>
            <a:solidFill>
              <a:srgbClr val="E7E6E6">
                <a:lumMod val="90000"/>
              </a:srgbClr>
            </a:solidFill>
            <a:ln w="12700" cap="flat" cmpd="sng" algn="ctr">
              <a:solidFill>
                <a:srgbClr val="A5A5A5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G 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152127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41483441-9FAA-3C4E-B3E1-F6CCF1AB10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42786"/>
            <a:ext cx="9218544" cy="7000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39125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662940" y="836712"/>
            <a:ext cx="7818120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fr-FR" sz="2500" b="1" dirty="0">
                <a:solidFill>
                  <a:srgbClr val="002060"/>
                </a:solidFill>
                <a:ea typeface="+mj-ea"/>
                <a:cs typeface="+mj-cs"/>
              </a:rPr>
              <a:t>Groupes organisés selon le degré de maîtrise </a:t>
            </a:r>
            <a:br>
              <a:rPr lang="fr-FR" sz="2500" b="1" dirty="0">
                <a:solidFill>
                  <a:srgbClr val="002060"/>
                </a:solidFill>
                <a:ea typeface="+mj-ea"/>
                <a:cs typeface="+mj-cs"/>
              </a:rPr>
            </a:br>
            <a:r>
              <a:rPr lang="fr-FR" sz="2500" b="1" dirty="0">
                <a:solidFill>
                  <a:srgbClr val="002060"/>
                </a:solidFill>
                <a:ea typeface="+mj-ea"/>
                <a:cs typeface="+mj-cs"/>
              </a:rPr>
              <a:t>d’une compétence fondamentale</a:t>
            </a:r>
          </a:p>
          <a:p>
            <a:pPr algn="ctr" defTabSz="685800"/>
            <a:r>
              <a:rPr lang="fr-FR" sz="1400" i="1" dirty="0">
                <a:solidFill>
                  <a:prstClr val="black"/>
                </a:solidFill>
                <a:latin typeface="+mj-lt"/>
              </a:rPr>
              <a:t>Exemple en français sur une base de 3 classes/3 groupes</a:t>
            </a:r>
          </a:p>
          <a:p>
            <a:pPr algn="ctr" defTabSz="685800"/>
            <a:r>
              <a:rPr lang="fr-FR" sz="1400" i="1" dirty="0">
                <a:solidFill>
                  <a:prstClr val="black"/>
                </a:solidFill>
                <a:latin typeface="+mj-lt"/>
              </a:rPr>
              <a:t>Compréhension</a:t>
            </a:r>
            <a:endParaRPr lang="fr-FR" sz="1400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25" name="Espace réservé du numéro de diapositive 4">
            <a:extLst>
              <a:ext uri="{FF2B5EF4-FFF2-40B4-BE49-F238E27FC236}">
                <a16:creationId xmlns:a16="http://schemas.microsoft.com/office/drawing/2014/main" id="{BE61B7FC-6B2F-8D47-BC83-22AE172485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281811" y="6358558"/>
            <a:ext cx="1350000" cy="4800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33122C9-A0B9-462F-8757-0847AD287B63}" type="slidenum">
              <a:rPr kumimoji="0" lang="fr-FR" sz="75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fr-FR" sz="75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A2F0E529-254C-CEA9-8C9B-E79A090DDD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2247085"/>
            <a:ext cx="7772400" cy="3763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91833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661203" y="836712"/>
            <a:ext cx="7821595" cy="12157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fr-FR" sz="2500" b="1" dirty="0">
                <a:solidFill>
                  <a:srgbClr val="002060"/>
                </a:solidFill>
                <a:ea typeface="+mj-ea"/>
                <a:cs typeface="+mj-cs"/>
              </a:rPr>
              <a:t>Groupes organisés </a:t>
            </a:r>
            <a:br>
              <a:rPr lang="fr-FR" sz="2500" b="1" dirty="0">
                <a:solidFill>
                  <a:srgbClr val="002060"/>
                </a:solidFill>
                <a:ea typeface="+mj-ea"/>
                <a:cs typeface="+mj-cs"/>
              </a:rPr>
            </a:br>
            <a:r>
              <a:rPr lang="fr-FR" sz="2500" b="1" dirty="0">
                <a:solidFill>
                  <a:srgbClr val="002060"/>
                </a:solidFill>
                <a:ea typeface="+mj-ea"/>
                <a:cs typeface="+mj-cs"/>
              </a:rPr>
              <a:t>selon les besoins des élèves </a:t>
            </a:r>
          </a:p>
          <a:p>
            <a:pPr algn="ctr" defTabSz="685800"/>
            <a:r>
              <a:rPr lang="fr-FR" sz="1400" i="1" dirty="0">
                <a:solidFill>
                  <a:prstClr val="black"/>
                </a:solidFill>
                <a:latin typeface="+mj-lt"/>
              </a:rPr>
              <a:t>Exemple en français</a:t>
            </a:r>
          </a:p>
          <a:p>
            <a:pPr algn="ctr" defTabSz="685800"/>
            <a:r>
              <a:rPr lang="fr-FR" sz="1400" i="1" dirty="0">
                <a:solidFill>
                  <a:prstClr val="black"/>
                </a:solidFill>
                <a:latin typeface="+mj-lt"/>
              </a:rPr>
              <a:t>sur une base de 3 classes/4 groupes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975049" y="5805264"/>
            <a:ext cx="71939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fr-FR" sz="1400" dirty="0">
                <a:solidFill>
                  <a:prstClr val="black"/>
                </a:solidFill>
              </a:rPr>
              <a:t>4 groupes selon les besoins des élèves sont proposés. </a:t>
            </a:r>
          </a:p>
          <a:p>
            <a:pPr algn="ctr" defTabSz="685800"/>
            <a:r>
              <a:rPr lang="fr-FR" sz="1400" dirty="0">
                <a:solidFill>
                  <a:prstClr val="black"/>
                </a:solidFill>
              </a:rPr>
              <a:t>Au regard des spécificités du travail lecture/fluence, l’effectif est réduit. 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375D89C7-4BB7-AF47-9169-817E230380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2297946"/>
            <a:ext cx="8352928" cy="3126765"/>
          </a:xfrm>
          <a:prstGeom prst="rect">
            <a:avLst/>
          </a:prstGeom>
        </p:spPr>
      </p:pic>
      <p:sp>
        <p:nvSpPr>
          <p:cNvPr id="24" name="Espace réservé du numéro de diapositive 4">
            <a:extLst>
              <a:ext uri="{FF2B5EF4-FFF2-40B4-BE49-F238E27FC236}">
                <a16:creationId xmlns:a16="http://schemas.microsoft.com/office/drawing/2014/main" id="{CE142D62-2278-EC42-AEA2-13557EAFA9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281811" y="6358558"/>
            <a:ext cx="1350000" cy="4800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33122C9-A0B9-462F-8757-0847AD287B63}" type="slidenum">
              <a:rPr kumimoji="0" lang="fr-FR" sz="75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fr-FR" sz="75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546519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0F9D71C0-71EA-8344-89E1-DFEFC0D5B3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42192"/>
            <a:ext cx="9144000" cy="53467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827584" y="980728"/>
            <a:ext cx="7272808" cy="5873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500"/>
              </a:spcAft>
            </a:pPr>
            <a:endParaRPr lang="fr-FR" sz="1400" dirty="0"/>
          </a:p>
          <a:p>
            <a:pPr>
              <a:spcAft>
                <a:spcPts val="500"/>
              </a:spcAft>
            </a:pPr>
            <a:endParaRPr lang="fr-FR" sz="1400" dirty="0"/>
          </a:p>
        </p:txBody>
      </p:sp>
      <p:sp>
        <p:nvSpPr>
          <p:cNvPr id="8" name="Titre 1"/>
          <p:cNvSpPr txBox="1">
            <a:spLocks/>
          </p:cNvSpPr>
          <p:nvPr/>
        </p:nvSpPr>
        <p:spPr>
          <a:xfrm>
            <a:off x="3383868" y="823322"/>
            <a:ext cx="1872208" cy="44621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0" i="0" kern="1200">
                <a:solidFill>
                  <a:schemeClr val="tx1"/>
                </a:solidFill>
                <a:latin typeface="Marianne" panose="02000000000000000000" pitchFamily="2" charset="0"/>
                <a:ea typeface="+mj-ea"/>
                <a:cs typeface="+mj-cs"/>
              </a:defRPr>
            </a:lvl1pPr>
          </a:lstStyle>
          <a:p>
            <a:pPr algn="ctr"/>
            <a:r>
              <a:rPr lang="fr-FR" sz="2500" b="1" dirty="0">
                <a:solidFill>
                  <a:srgbClr val="002060"/>
                </a:solidFill>
                <a:latin typeface="+mj-lt"/>
              </a:rPr>
              <a:t>Le constat</a:t>
            </a:r>
          </a:p>
        </p:txBody>
      </p:sp>
      <p:sp>
        <p:nvSpPr>
          <p:cNvPr id="7" name="Titre 1"/>
          <p:cNvSpPr txBox="1">
            <a:spLocks/>
          </p:cNvSpPr>
          <p:nvPr/>
        </p:nvSpPr>
        <p:spPr>
          <a:xfrm>
            <a:off x="35496" y="6381328"/>
            <a:ext cx="8784976" cy="36004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0" i="0" kern="1200">
                <a:solidFill>
                  <a:schemeClr val="tx1"/>
                </a:solidFill>
                <a:latin typeface="Marianne" panose="02000000000000000000" pitchFamily="2" charset="0"/>
                <a:ea typeface="+mj-ea"/>
                <a:cs typeface="+mj-cs"/>
              </a:defRPr>
            </a:lvl1pPr>
          </a:lstStyle>
          <a:p>
            <a:pPr algn="ctr"/>
            <a:r>
              <a:rPr lang="fr-FR" sz="1400" b="1" i="1" dirty="0">
                <a:solidFill>
                  <a:srgbClr val="002060"/>
                </a:solidFill>
                <a:latin typeface="+mn-lt"/>
                <a:cs typeface="Arial" panose="020B0604020202020204" pitchFamily="34" charset="0"/>
              </a:rPr>
              <a:t>→</a:t>
            </a:r>
            <a:r>
              <a:rPr lang="fr-FR" sz="1400" b="1" i="1" dirty="0">
                <a:solidFill>
                  <a:srgbClr val="002060"/>
                </a:solidFill>
                <a:latin typeface="+mn-lt"/>
              </a:rPr>
              <a:t> Un collège qui ne permet pas suffisamment aux élèves, notamment les plus fragiles, de réussir</a:t>
            </a:r>
          </a:p>
        </p:txBody>
      </p:sp>
    </p:spTree>
    <p:extLst>
      <p:ext uri="{BB962C8B-B14F-4D97-AF65-F5344CB8AC3E}">
        <p14:creationId xmlns:p14="http://schemas.microsoft.com/office/powerpoint/2010/main" val="313067764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661203" y="836712"/>
            <a:ext cx="782159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/>
            <a:r>
              <a:rPr lang="fr-FR" sz="2500" b="1" dirty="0">
                <a:solidFill>
                  <a:srgbClr val="002060"/>
                </a:solidFill>
              </a:rPr>
              <a:t>Groupes organisés pour agir </a:t>
            </a:r>
            <a:br>
              <a:rPr lang="fr-FR" sz="2500" b="1" dirty="0">
                <a:solidFill>
                  <a:srgbClr val="002060"/>
                </a:solidFill>
              </a:rPr>
            </a:br>
            <a:r>
              <a:rPr lang="fr-FR" sz="2500" b="1" dirty="0">
                <a:solidFill>
                  <a:srgbClr val="002060"/>
                </a:solidFill>
              </a:rPr>
              <a:t>sur les élèves les plus en difficulté</a:t>
            </a:r>
          </a:p>
          <a:p>
            <a:pPr algn="ctr" defTabSz="685800"/>
            <a:r>
              <a:rPr lang="fr-FR" sz="14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Exemple en mathématiques sur une base de 3 classes/4 groupes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1907704" y="2121534"/>
            <a:ext cx="60486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i="1" dirty="0"/>
              <a:t>Dans cet exemple, l’équipe de mathématiques décide d’une recomposition trimestrielle des groupes, fondée sur la prise en charge des élèves </a:t>
            </a:r>
            <a:br>
              <a:rPr lang="fr-FR" sz="1400" i="1" dirty="0"/>
            </a:br>
            <a:r>
              <a:rPr lang="fr-FR" sz="1400" i="1" dirty="0"/>
              <a:t>les plus en difficulté dans le cadre d’un groupe supplémentaire, un 4</a:t>
            </a:r>
            <a:r>
              <a:rPr lang="fr-FR" sz="1400" i="1" baseline="30000" dirty="0"/>
              <a:t>e</a:t>
            </a:r>
            <a:r>
              <a:rPr lang="fr-FR" sz="1400" i="1" dirty="0"/>
              <a:t> groupe en effectif réduit. 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8F33AEC3-E1C0-9E4F-9DEC-810B4303DC6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560422" y="3212976"/>
            <a:ext cx="7951147" cy="2402352"/>
          </a:xfrm>
          <a:prstGeom prst="rect">
            <a:avLst/>
          </a:prstGeom>
        </p:spPr>
      </p:pic>
      <p:sp>
        <p:nvSpPr>
          <p:cNvPr id="3" name="Espace réservé du numéro de diapositive 3">
            <a:extLst>
              <a:ext uri="{FF2B5EF4-FFF2-40B4-BE49-F238E27FC236}">
                <a16:creationId xmlns:a16="http://schemas.microsoft.com/office/drawing/2014/main" id="{31039218-82DF-1C1F-1125-A02EA3DECA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264000" y="6378000"/>
            <a:ext cx="1350000" cy="480000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15654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A4B6452-1AA3-4BCA-9BF5-43E8E70473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Projection pour le collège de la Dombes et l’organisation présentée au conseil d’administration pour la rentrée 2024 :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42DE28CB-B397-4976-AD82-412A1D02FE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5639D9E-1800-41A8-9122-4AFB0D42E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Intitulé de la direction ou de l’organisme rattaché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5194D27-5A86-456C-BC28-1EFB13C3E5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21</a:t>
            </a:fld>
            <a:endParaRPr lang="fr-FR" dirty="0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3FEC7FEE-AB7A-4FC9-8AC8-3C1B469159A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59998" y="2522624"/>
            <a:ext cx="7254002" cy="3374400"/>
          </a:xfrm>
        </p:spPr>
        <p:txBody>
          <a:bodyPr/>
          <a:lstStyle/>
          <a:p>
            <a:pPr marL="0" indent="0">
              <a:buNone/>
            </a:pPr>
            <a:r>
              <a:rPr lang="fr-FR" sz="1800" i="1" dirty="0"/>
              <a:t>Pour les niveaux 6</a:t>
            </a:r>
            <a:r>
              <a:rPr lang="fr-FR" sz="1800" i="1" baseline="30000" dirty="0"/>
              <a:t>e</a:t>
            </a:r>
            <a:r>
              <a:rPr lang="fr-FR" sz="1800" i="1" dirty="0"/>
              <a:t> et 5</a:t>
            </a:r>
            <a:r>
              <a:rPr lang="fr-FR" sz="1800" i="1" baseline="30000" dirty="0"/>
              <a:t>e</a:t>
            </a:r>
            <a:r>
              <a:rPr lang="fr-FR" sz="1800" i="1" dirty="0"/>
              <a:t> :</a:t>
            </a:r>
          </a:p>
          <a:p>
            <a:pPr marL="0" indent="0">
              <a:buNone/>
            </a:pPr>
            <a:r>
              <a:rPr lang="fr-FR" sz="1800" dirty="0"/>
              <a:t>Constitution de 4 groupes pour 3 classes en mathématiques et français sur la totalité des heures d’enseignement.</a:t>
            </a:r>
          </a:p>
          <a:p>
            <a:pPr marL="0" indent="0">
              <a:buNone/>
            </a:pPr>
            <a:endParaRPr lang="fr-FR" sz="1800" dirty="0"/>
          </a:p>
          <a:p>
            <a:pPr marL="0" indent="0">
              <a:buNone/>
            </a:pPr>
            <a:endParaRPr lang="fr-FR" sz="1800" dirty="0"/>
          </a:p>
        </p:txBody>
      </p:sp>
    </p:spTree>
    <p:extLst>
      <p:ext uri="{BB962C8B-B14F-4D97-AF65-F5344CB8AC3E}">
        <p14:creationId xmlns:p14="http://schemas.microsoft.com/office/powerpoint/2010/main" val="318877521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21CABE6-2281-437B-B845-DF464638C4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9999" y="1200000"/>
            <a:ext cx="8424000" cy="3309120"/>
          </a:xfrm>
        </p:spPr>
        <p:txBody>
          <a:bodyPr/>
          <a:lstStyle/>
          <a:p>
            <a:br>
              <a:rPr lang="fr-FR" dirty="0"/>
            </a:br>
            <a:r>
              <a:rPr lang="fr-FR" dirty="0"/>
              <a:t>Le Ministère nous informe ce jeudi 16 mai, de la prochaine mise à disposition de supports de communication à destination des familles. </a:t>
            </a:r>
            <a:r>
              <a:rPr lang="fr-FR"/>
              <a:t>Nous les </a:t>
            </a:r>
            <a:r>
              <a:rPr lang="fr-FR" dirty="0"/>
              <a:t>transmettrons </a:t>
            </a:r>
            <a:r>
              <a:rPr lang="fr-FR"/>
              <a:t>dès réception.</a:t>
            </a:r>
            <a:br>
              <a:rPr lang="fr-FR" dirty="0"/>
            </a:br>
            <a:br>
              <a:rPr lang="fr-FR" dirty="0"/>
            </a:br>
            <a:br>
              <a:rPr lang="fr-FR" dirty="0"/>
            </a:br>
            <a:r>
              <a:rPr lang="fr-FR" dirty="0"/>
              <a:t>				</a:t>
            </a:r>
            <a:r>
              <a:rPr lang="fr-FR" sz="2000" i="1" dirty="0"/>
              <a:t>L’équipe de Direction du collège de la Dombes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1A3EDE43-00C0-40AE-AAFE-9BB33EB8C7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03BC05FD-0C69-4FF9-931C-AA40FB5897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Intitulé de la direction ou de l’organisme rattaché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D061065-31F9-45BC-AB5E-22CACEF6F7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22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689964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4"/>
          </p:nvPr>
        </p:nvSpPr>
        <p:spPr>
          <a:xfrm>
            <a:off x="784724" y="1700808"/>
            <a:ext cx="7531268" cy="2833976"/>
          </a:xfrm>
        </p:spPr>
        <p:txBody>
          <a:bodyPr/>
          <a:lstStyle/>
          <a:p>
            <a:pPr marL="172800" indent="-172800">
              <a:spcAft>
                <a:spcPts val="300"/>
              </a:spcAft>
              <a:buClr>
                <a:srgbClr val="BCCF00"/>
              </a:buClr>
              <a:buSzPct val="130000"/>
              <a:buFont typeface="Arial" panose="020B0604020202020204" pitchFamily="34" charset="0"/>
              <a:buChar char="•"/>
            </a:pPr>
            <a:r>
              <a:rPr lang="fr-FR" sz="1600" b="1" dirty="0">
                <a:latin typeface="+mn-lt"/>
              </a:rPr>
              <a:t>Porter au plus haut les aptitudes des élèves, des plus fragiles aux plus avancés, en déployant une action pédagogique ciblée. </a:t>
            </a:r>
            <a:endParaRPr lang="fr-FR" sz="1600" b="1" strike="sngStrike" dirty="0">
              <a:latin typeface="+mn-lt"/>
            </a:endParaRPr>
          </a:p>
          <a:p>
            <a:pPr marL="172800" indent="-172800">
              <a:spcAft>
                <a:spcPts val="300"/>
              </a:spcAft>
              <a:buSzPct val="130000"/>
              <a:buFont typeface="Arial" panose="020B0604020202020204" pitchFamily="34" charset="0"/>
              <a:buChar char="•"/>
            </a:pPr>
            <a:endParaRPr lang="fr-FR" sz="1600" b="1" dirty="0">
              <a:latin typeface="+mn-lt"/>
            </a:endParaRPr>
          </a:p>
          <a:p>
            <a:pPr marL="172800" indent="-172800">
              <a:spcAft>
                <a:spcPts val="300"/>
              </a:spcAft>
              <a:buClr>
                <a:srgbClr val="BCCF00"/>
              </a:buClr>
              <a:buSzPct val="130000"/>
              <a:buFont typeface="Arial" panose="020B0604020202020204" pitchFamily="34" charset="0"/>
              <a:buChar char="•"/>
            </a:pPr>
            <a:r>
              <a:rPr lang="fr-FR" sz="1600" b="1" dirty="0">
                <a:latin typeface="+mn-lt"/>
              </a:rPr>
              <a:t>Agir contre les inégalités scolaires.</a:t>
            </a:r>
            <a:endParaRPr lang="fr-FR" sz="1600" b="1" strike="sngStrike" dirty="0">
              <a:latin typeface="+mn-lt"/>
            </a:endParaRPr>
          </a:p>
          <a:p>
            <a:pPr marL="172800" indent="-172800">
              <a:spcAft>
                <a:spcPts val="300"/>
              </a:spcAft>
              <a:buSzPct val="130000"/>
              <a:buFont typeface="Arial" panose="020B0604020202020204" pitchFamily="34" charset="0"/>
              <a:buChar char="•"/>
            </a:pPr>
            <a:endParaRPr lang="fr-FR" sz="1600" b="1" dirty="0">
              <a:latin typeface="+mn-lt"/>
            </a:endParaRPr>
          </a:p>
          <a:p>
            <a:pPr marL="172800" indent="-172800">
              <a:spcAft>
                <a:spcPts val="300"/>
              </a:spcAft>
              <a:buClr>
                <a:srgbClr val="BCCF00"/>
              </a:buClr>
              <a:buSzPct val="130000"/>
              <a:buFont typeface="Arial" panose="020B0604020202020204" pitchFamily="34" charset="0"/>
              <a:buChar char="•"/>
            </a:pPr>
            <a:r>
              <a:rPr lang="fr-FR" sz="1600" b="1" dirty="0">
                <a:latin typeface="+mn-lt"/>
              </a:rPr>
              <a:t>Donner de nouveaux leviers aux professeurs </a:t>
            </a:r>
            <a:r>
              <a:rPr lang="fr-FR" sz="1600" dirty="0">
                <a:latin typeface="+mn-lt"/>
              </a:rPr>
              <a:t>pour leur permettre de mieux répondre à l’hétérogénéité du niveau des élèves.</a:t>
            </a:r>
          </a:p>
          <a:p>
            <a:pPr marL="172800" indent="-172800">
              <a:spcAft>
                <a:spcPts val="300"/>
              </a:spcAft>
              <a:buSzPct val="130000"/>
              <a:buFont typeface="Arial" panose="020B0604020202020204" pitchFamily="34" charset="0"/>
              <a:buChar char="•"/>
            </a:pPr>
            <a:endParaRPr lang="fr-FR" sz="1600" b="1" dirty="0">
              <a:latin typeface="+mn-lt"/>
            </a:endParaRPr>
          </a:p>
          <a:p>
            <a:pPr marL="172800" indent="-172800">
              <a:spcAft>
                <a:spcPts val="300"/>
              </a:spcAft>
              <a:buClr>
                <a:srgbClr val="BCCF00"/>
              </a:buClr>
              <a:buSzPct val="130000"/>
              <a:buFont typeface="Arial" panose="020B0604020202020204" pitchFamily="34" charset="0"/>
              <a:buChar char="•"/>
            </a:pPr>
            <a:r>
              <a:rPr lang="fr-FR" sz="1600" b="1" dirty="0">
                <a:latin typeface="+mn-lt"/>
              </a:rPr>
              <a:t>Mieux accompagner chaque élève </a:t>
            </a:r>
            <a:r>
              <a:rPr lang="fr-FR" sz="1600" dirty="0">
                <a:latin typeface="+mn-lt"/>
              </a:rPr>
              <a:t>grâce à des parcours plus individualisés</a:t>
            </a:r>
            <a:r>
              <a:rPr lang="fr-FR" sz="1600" b="1" dirty="0">
                <a:latin typeface="+mn-lt"/>
              </a:rPr>
              <a:t>. </a:t>
            </a:r>
            <a:endParaRPr lang="fr-FR" sz="1600" dirty="0">
              <a:latin typeface="+mn-lt"/>
            </a:endParaRPr>
          </a:p>
          <a:p>
            <a:pPr>
              <a:spcAft>
                <a:spcPts val="300"/>
              </a:spcAft>
            </a:pPr>
            <a:endParaRPr lang="fr-FR" sz="1600" b="1" dirty="0">
              <a:latin typeface="+mn-lt"/>
            </a:endParaRPr>
          </a:p>
          <a:p>
            <a:endParaRPr lang="fr-FR" sz="1600" b="1" dirty="0">
              <a:latin typeface="+mn-lt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fr-FR" sz="1600" dirty="0">
              <a:latin typeface="+mn-lt"/>
            </a:endParaRPr>
          </a:p>
        </p:txBody>
      </p:sp>
      <p:sp>
        <p:nvSpPr>
          <p:cNvPr id="9" name="Espace réservé du numéro de diapositive 4">
            <a:extLst>
              <a:ext uri="{FF2B5EF4-FFF2-40B4-BE49-F238E27FC236}">
                <a16:creationId xmlns:a16="http://schemas.microsoft.com/office/drawing/2014/main" id="{084E6EA7-1ED6-BBBF-9126-FE7756CB3C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264000" y="6378000"/>
            <a:ext cx="1350000" cy="480000"/>
          </a:xfrm>
        </p:spPr>
        <p:txBody>
          <a:bodyPr/>
          <a:lstStyle/>
          <a:p>
            <a:fld id="{733122C9-A0B9-462F-8757-0847AD287B63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4457A7F-CAB6-52B8-8D0C-3019C746137D}"/>
              </a:ext>
            </a:extLst>
          </p:cNvPr>
          <p:cNvSpPr/>
          <p:nvPr/>
        </p:nvSpPr>
        <p:spPr>
          <a:xfrm>
            <a:off x="971600" y="5314787"/>
            <a:ext cx="6984776" cy="761602"/>
          </a:xfrm>
          <a:prstGeom prst="rect">
            <a:avLst/>
          </a:prstGeom>
          <a:solidFill>
            <a:srgbClr val="BCC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pPr algn="ctr"/>
            <a:r>
              <a:rPr lang="fr-FR" sz="1600" dirty="0">
                <a:solidFill>
                  <a:srgbClr val="0E2579"/>
                </a:solidFill>
              </a:rPr>
              <a:t>Entrée en vigueur progressive des transformations </a:t>
            </a:r>
          </a:p>
          <a:p>
            <a:pPr algn="ctr"/>
            <a:r>
              <a:rPr lang="fr-FR" sz="1600" dirty="0">
                <a:solidFill>
                  <a:srgbClr val="0E2579"/>
                </a:solidFill>
              </a:rPr>
              <a:t>dès la rentrée scolaire 2024 jusqu’à 2026.</a:t>
            </a:r>
          </a:p>
        </p:txBody>
      </p:sp>
      <p:sp>
        <p:nvSpPr>
          <p:cNvPr id="14" name="Titre 1"/>
          <p:cNvSpPr txBox="1">
            <a:spLocks/>
          </p:cNvSpPr>
          <p:nvPr/>
        </p:nvSpPr>
        <p:spPr>
          <a:xfrm>
            <a:off x="3203848" y="823322"/>
            <a:ext cx="2484136" cy="44621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0" i="0" kern="1200">
                <a:solidFill>
                  <a:schemeClr val="tx1"/>
                </a:solidFill>
                <a:latin typeface="Marianne" panose="02000000000000000000" pitchFamily="2" charset="0"/>
                <a:ea typeface="+mj-ea"/>
                <a:cs typeface="+mj-cs"/>
              </a:defRPr>
            </a:lvl1pPr>
          </a:lstStyle>
          <a:p>
            <a:pPr algn="ctr"/>
            <a:r>
              <a:rPr lang="fr-FR" sz="2500" b="1" dirty="0">
                <a:solidFill>
                  <a:srgbClr val="002060"/>
                </a:solidFill>
                <a:latin typeface="+mj-lt"/>
              </a:rPr>
              <a:t>Les objectifs</a:t>
            </a:r>
          </a:p>
        </p:txBody>
      </p:sp>
      <p:sp>
        <p:nvSpPr>
          <p:cNvPr id="15" name="Titre 1"/>
          <p:cNvSpPr txBox="1">
            <a:spLocks/>
          </p:cNvSpPr>
          <p:nvPr/>
        </p:nvSpPr>
        <p:spPr>
          <a:xfrm>
            <a:off x="606268" y="4509120"/>
            <a:ext cx="7709724" cy="50405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0" i="0" kern="1200">
                <a:solidFill>
                  <a:schemeClr val="tx1"/>
                </a:solidFill>
                <a:latin typeface="Marianne" panose="02000000000000000000" pitchFamily="2" charset="0"/>
                <a:ea typeface="+mj-ea"/>
                <a:cs typeface="+mj-cs"/>
              </a:defRPr>
            </a:lvl1pPr>
          </a:lstStyle>
          <a:p>
            <a:pPr algn="ctr"/>
            <a:r>
              <a:rPr lang="fr-FR" sz="1400" b="1" i="1" dirty="0">
                <a:solidFill>
                  <a:srgbClr val="002060"/>
                </a:solidFill>
                <a:latin typeface="+mn-lt"/>
                <a:cs typeface="Arial" panose="020B0604020202020204" pitchFamily="34" charset="0"/>
              </a:rPr>
              <a:t>→</a:t>
            </a:r>
            <a:r>
              <a:rPr lang="fr-FR" sz="1400" b="1" i="1" dirty="0">
                <a:solidFill>
                  <a:srgbClr val="002060"/>
                </a:solidFill>
                <a:latin typeface="+mn-lt"/>
              </a:rPr>
              <a:t> Élever le niveau des collégiens et répondre à leurs besoins</a:t>
            </a:r>
          </a:p>
        </p:txBody>
      </p:sp>
    </p:spTree>
    <p:extLst>
      <p:ext uri="{BB962C8B-B14F-4D97-AF65-F5344CB8AC3E}">
        <p14:creationId xmlns:p14="http://schemas.microsoft.com/office/powerpoint/2010/main" val="1166396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63EFD4D0-F845-B8B2-AA86-3F91B1471DD2}"/>
              </a:ext>
            </a:extLst>
          </p:cNvPr>
          <p:cNvSpPr txBox="1"/>
          <p:nvPr/>
        </p:nvSpPr>
        <p:spPr>
          <a:xfrm>
            <a:off x="341496" y="1342519"/>
            <a:ext cx="2502312" cy="2166568"/>
          </a:xfrm>
          <a:prstGeom prst="rect">
            <a:avLst/>
          </a:prstGeom>
          <a:solidFill>
            <a:srgbClr val="BCCF00"/>
          </a:solidFill>
          <a:ln w="19050">
            <a:noFill/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fr-FR" sz="1600" b="1" dirty="0">
                <a:solidFill>
                  <a:srgbClr val="0E2579"/>
                </a:solidFill>
              </a:rPr>
              <a:t>Groupes</a:t>
            </a:r>
            <a:r>
              <a:rPr lang="fr-FR" sz="1600" b="1" strike="sngStrike" dirty="0">
                <a:solidFill>
                  <a:schemeClr val="bg2"/>
                </a:solidFill>
              </a:rPr>
              <a:t> </a:t>
            </a:r>
          </a:p>
          <a:p>
            <a:pPr algn="ctr"/>
            <a:r>
              <a:rPr lang="fr-FR" sz="1600" b="1" dirty="0">
                <a:solidFill>
                  <a:srgbClr val="0E2579"/>
                </a:solidFill>
              </a:rPr>
              <a:t>en français et </a:t>
            </a:r>
          </a:p>
          <a:p>
            <a:pPr algn="ctr"/>
            <a:r>
              <a:rPr lang="fr-FR" sz="1600" b="1" dirty="0">
                <a:solidFill>
                  <a:srgbClr val="0E2579"/>
                </a:solidFill>
              </a:rPr>
              <a:t>en mathématiques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8610CF17-5F2C-C048-CBCB-9C7FE0819636}"/>
              </a:ext>
            </a:extLst>
          </p:cNvPr>
          <p:cNvSpPr txBox="1"/>
          <p:nvPr/>
        </p:nvSpPr>
        <p:spPr>
          <a:xfrm>
            <a:off x="341496" y="3613268"/>
            <a:ext cx="2502312" cy="1768065"/>
          </a:xfrm>
          <a:prstGeom prst="rect">
            <a:avLst/>
          </a:prstGeom>
          <a:solidFill>
            <a:srgbClr val="BCCF00"/>
          </a:solidFill>
          <a:ln w="19050">
            <a:noFill/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fr-FR" sz="1600" b="1" dirty="0">
                <a:solidFill>
                  <a:srgbClr val="0E2579"/>
                </a:solidFill>
              </a:rPr>
              <a:t>Heures de soutien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E5C9C4E6-4D39-2EB3-1235-3D45C6365D70}"/>
              </a:ext>
            </a:extLst>
          </p:cNvPr>
          <p:cNvSpPr txBox="1"/>
          <p:nvPr/>
        </p:nvSpPr>
        <p:spPr>
          <a:xfrm>
            <a:off x="2843808" y="3621385"/>
            <a:ext cx="5832648" cy="1759948"/>
          </a:xfrm>
          <a:prstGeom prst="rect">
            <a:avLst/>
          </a:prstGeom>
          <a:noFill/>
          <a:ln w="3175">
            <a:solidFill>
              <a:srgbClr val="BCCF00"/>
            </a:solidFill>
          </a:ln>
        </p:spPr>
        <p:txBody>
          <a:bodyPr wrap="square" lIns="216000" rIns="216000" rtlCol="0" anchor="ctr">
            <a:noAutofit/>
          </a:bodyPr>
          <a:lstStyle/>
          <a:p>
            <a:pPr marL="171450" lvl="0" indent="-171450">
              <a:spcAft>
                <a:spcPts val="600"/>
              </a:spcAft>
              <a:buClr>
                <a:srgbClr val="BCCF00"/>
              </a:buClr>
              <a:buSzPct val="130000"/>
              <a:buFont typeface="Arial" panose="020B0604020202020204" pitchFamily="34" charset="0"/>
              <a:buChar char="•"/>
            </a:pPr>
            <a:r>
              <a:rPr lang="fr-FR" sz="1200" dirty="0"/>
              <a:t>À destination des élèves les plus en difficulté.</a:t>
            </a:r>
          </a:p>
          <a:p>
            <a:pPr marL="171450" lvl="0" indent="-171450">
              <a:buClr>
                <a:srgbClr val="BCCF00"/>
              </a:buClr>
              <a:buSzPct val="130000"/>
              <a:buFont typeface="Arial" panose="020B0604020202020204" pitchFamily="34" charset="0"/>
              <a:buChar char="•"/>
            </a:pPr>
            <a:r>
              <a:rPr lang="fr-FR" sz="1200" dirty="0"/>
              <a:t>Dans la limite de </a:t>
            </a:r>
            <a:r>
              <a:rPr lang="fr-FR" sz="1200" b="1" dirty="0"/>
              <a:t>2 h hebdomadaires supplémentaires </a:t>
            </a:r>
            <a:br>
              <a:rPr lang="fr-FR" sz="1200" b="1" dirty="0"/>
            </a:br>
            <a:r>
              <a:rPr lang="fr-FR" sz="1200" dirty="0"/>
              <a:t>en plus des 25 h en 6</a:t>
            </a:r>
            <a:r>
              <a:rPr lang="fr-FR" sz="1200" baseline="30000" dirty="0"/>
              <a:t>e</a:t>
            </a:r>
            <a:r>
              <a:rPr lang="fr-FR" sz="1200" dirty="0"/>
              <a:t>, et des 26 h en 5</a:t>
            </a:r>
            <a:r>
              <a:rPr lang="fr-FR" sz="1200" baseline="30000" dirty="0"/>
              <a:t>e</a:t>
            </a:r>
            <a:r>
              <a:rPr lang="fr-FR" sz="1200" dirty="0"/>
              <a:t>, 4</a:t>
            </a:r>
            <a:r>
              <a:rPr lang="fr-FR" sz="1200" baseline="30000" dirty="0"/>
              <a:t>e</a:t>
            </a:r>
            <a:r>
              <a:rPr lang="fr-FR" sz="1200" dirty="0"/>
              <a:t> et 3</a:t>
            </a:r>
            <a:r>
              <a:rPr lang="fr-FR" sz="1200" baseline="30000" dirty="0"/>
              <a:t>e</a:t>
            </a:r>
            <a:r>
              <a:rPr lang="fr-FR" sz="1200" dirty="0"/>
              <a:t>.</a:t>
            </a:r>
          </a:p>
          <a:p>
            <a:pPr marL="180000" lvl="0">
              <a:buSzPct val="130000"/>
            </a:pPr>
            <a:r>
              <a:rPr lang="fr-FR" sz="1200" dirty="0"/>
              <a:t>NB : pour les élèves en très grande difficulté et bénéficiant d’un PPRE, </a:t>
            </a:r>
            <a:br>
              <a:rPr lang="fr-FR" sz="1200" dirty="0"/>
            </a:br>
            <a:r>
              <a:rPr lang="fr-FR" sz="1200" dirty="0"/>
              <a:t>ces 2 h peuvent se tenir </a:t>
            </a:r>
            <a:r>
              <a:rPr lang="fr-FR" sz="1200" b="1" dirty="0"/>
              <a:t>exceptionnellement</a:t>
            </a:r>
            <a:r>
              <a:rPr lang="fr-FR" sz="1200" dirty="0"/>
              <a:t> à la place de 2 h d’autres disciplines.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7732DE2F-9907-115F-DC48-E217C20F4186}"/>
              </a:ext>
            </a:extLst>
          </p:cNvPr>
          <p:cNvSpPr txBox="1"/>
          <p:nvPr/>
        </p:nvSpPr>
        <p:spPr>
          <a:xfrm>
            <a:off x="340618" y="5485514"/>
            <a:ext cx="2502312" cy="823806"/>
          </a:xfrm>
          <a:prstGeom prst="rect">
            <a:avLst/>
          </a:prstGeom>
          <a:solidFill>
            <a:srgbClr val="BCCF00"/>
          </a:solidFill>
          <a:ln w="19050">
            <a:noFill/>
          </a:ln>
        </p:spPr>
        <p:txBody>
          <a:bodyPr wrap="square" rtlCol="0" anchor="ctr">
            <a:noAutofit/>
          </a:bodyPr>
          <a:lstStyle/>
          <a:p>
            <a:pPr algn="ctr"/>
            <a:r>
              <a:rPr lang="fr-FR" sz="1600" b="1" dirty="0">
                <a:solidFill>
                  <a:srgbClr val="0E2579"/>
                </a:solidFill>
              </a:rPr>
              <a:t>Devoirs faits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43795C27-A8A4-2F6B-E8A0-0D16938E1560}"/>
              </a:ext>
            </a:extLst>
          </p:cNvPr>
          <p:cNvSpPr txBox="1"/>
          <p:nvPr/>
        </p:nvSpPr>
        <p:spPr>
          <a:xfrm>
            <a:off x="2842930" y="5485514"/>
            <a:ext cx="5832648" cy="821497"/>
          </a:xfrm>
          <a:prstGeom prst="rect">
            <a:avLst/>
          </a:prstGeom>
          <a:noFill/>
          <a:ln w="3175">
            <a:solidFill>
              <a:srgbClr val="BCCF00"/>
            </a:solidFill>
          </a:ln>
        </p:spPr>
        <p:txBody>
          <a:bodyPr wrap="square" lIns="216000" rIns="216000" rtlCol="0" anchor="ctr">
            <a:noAutofit/>
          </a:bodyPr>
          <a:lstStyle/>
          <a:p>
            <a:pPr lvl="0">
              <a:buClr>
                <a:srgbClr val="BCCF00"/>
              </a:buClr>
              <a:buSzPct val="130000"/>
            </a:pPr>
            <a:r>
              <a:rPr lang="fr-FR" sz="1200" b="1" dirty="0"/>
              <a:t>Obligatoire pour tous les élèves de 6</a:t>
            </a:r>
            <a:r>
              <a:rPr lang="fr-FR" sz="1200" b="1" baseline="30000" dirty="0"/>
              <a:t>e</a:t>
            </a:r>
            <a:r>
              <a:rPr lang="fr-FR" sz="1200" b="1" dirty="0"/>
              <a:t> </a:t>
            </a:r>
            <a:r>
              <a:rPr lang="fr-FR" sz="1200" dirty="0"/>
              <a:t>sur toute l’année,</a:t>
            </a:r>
            <a:br>
              <a:rPr lang="fr-FR" sz="1200" dirty="0"/>
            </a:br>
            <a:r>
              <a:rPr lang="fr-FR" sz="1200" dirty="0"/>
              <a:t>il vise à faire acquérir une autonomie dans leur travail personnel. Les élèves volontaires de 5</a:t>
            </a:r>
            <a:r>
              <a:rPr lang="fr-FR" sz="1200" baseline="30000" dirty="0"/>
              <a:t>e</a:t>
            </a:r>
            <a:r>
              <a:rPr lang="fr-FR" sz="1200" dirty="0"/>
              <a:t>, 4</a:t>
            </a:r>
            <a:r>
              <a:rPr lang="fr-FR" sz="1200" baseline="30000" dirty="0"/>
              <a:t>e</a:t>
            </a:r>
            <a:r>
              <a:rPr lang="fr-FR" sz="1200" dirty="0"/>
              <a:t> et 3</a:t>
            </a:r>
            <a:r>
              <a:rPr lang="fr-FR" sz="1200" baseline="30000" dirty="0"/>
              <a:t>e</a:t>
            </a:r>
            <a:r>
              <a:rPr lang="fr-FR" sz="1200" dirty="0"/>
              <a:t> peuvent bénéficier de Devoirs faits, qui est proposé à tous les niveaux du collège. 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E5C9C4E6-4D39-2EB3-1235-3D45C6365D70}"/>
              </a:ext>
            </a:extLst>
          </p:cNvPr>
          <p:cNvSpPr txBox="1"/>
          <p:nvPr/>
        </p:nvSpPr>
        <p:spPr>
          <a:xfrm>
            <a:off x="2843808" y="1344828"/>
            <a:ext cx="5832648" cy="2164260"/>
          </a:xfrm>
          <a:prstGeom prst="rect">
            <a:avLst/>
          </a:prstGeom>
          <a:noFill/>
          <a:ln w="3175">
            <a:solidFill>
              <a:srgbClr val="BCCF00"/>
            </a:solidFill>
          </a:ln>
        </p:spPr>
        <p:txBody>
          <a:bodyPr wrap="square" lIns="216000" rIns="216000" rtlCol="0" anchor="ctr">
            <a:noAutofit/>
          </a:bodyPr>
          <a:lstStyle/>
          <a:p>
            <a:pPr marL="172800" lvl="0" indent="-172800">
              <a:spcAft>
                <a:spcPts val="300"/>
              </a:spcAft>
              <a:buClr>
                <a:srgbClr val="BCCF00"/>
              </a:buClr>
              <a:buSzPct val="130000"/>
              <a:buFont typeface="Arial" panose="020B0604020202020204" pitchFamily="34" charset="0"/>
              <a:buChar char="•"/>
            </a:pPr>
            <a:r>
              <a:rPr lang="fr-FR" sz="1200" dirty="0"/>
              <a:t>Sur la </a:t>
            </a:r>
            <a:r>
              <a:rPr lang="fr-FR" sz="1200" b="1" dirty="0"/>
              <a:t>totalité des horaires </a:t>
            </a:r>
            <a:r>
              <a:rPr lang="fr-FR" sz="1200" dirty="0"/>
              <a:t>de ces deux enseignements.</a:t>
            </a:r>
          </a:p>
          <a:p>
            <a:pPr marL="172800" lvl="0" indent="-172800">
              <a:spcAft>
                <a:spcPts val="300"/>
              </a:spcAft>
              <a:buSzPct val="130000"/>
            </a:pPr>
            <a:endParaRPr lang="fr-FR" sz="300" dirty="0"/>
          </a:p>
          <a:p>
            <a:pPr marL="172800" lvl="0" indent="-172800">
              <a:spcAft>
                <a:spcPts val="300"/>
              </a:spcAft>
              <a:buClr>
                <a:srgbClr val="BCCF00"/>
              </a:buClr>
              <a:buSzPct val="130000"/>
              <a:buFont typeface="Arial" panose="020B0604020202020204" pitchFamily="34" charset="0"/>
              <a:buChar char="•"/>
            </a:pPr>
            <a:r>
              <a:rPr lang="fr-FR" sz="1200" dirty="0"/>
              <a:t>L’heure d’enseignement de soutien ou d’approfondissement en français et en mathématiques en 6</a:t>
            </a:r>
            <a:r>
              <a:rPr lang="fr-FR" sz="1200" baseline="30000" dirty="0"/>
              <a:t>e</a:t>
            </a:r>
            <a:r>
              <a:rPr lang="fr-FR" sz="1200" dirty="0"/>
              <a:t> est supprimée. L’accompagnement personnalisé en 6</a:t>
            </a:r>
            <a:r>
              <a:rPr lang="fr-FR" sz="1200" baseline="30000" dirty="0"/>
              <a:t>e</a:t>
            </a:r>
            <a:r>
              <a:rPr lang="fr-FR" sz="1200" dirty="0"/>
              <a:t> et en 5</a:t>
            </a:r>
            <a:r>
              <a:rPr lang="fr-FR" sz="1200" baseline="30000" dirty="0"/>
              <a:t>e</a:t>
            </a:r>
            <a:r>
              <a:rPr lang="fr-FR" sz="1200" dirty="0"/>
              <a:t> est remplacé par les </a:t>
            </a:r>
            <a:r>
              <a:rPr lang="fr-FR" sz="1200" b="1" dirty="0"/>
              <a:t>groupes en français et en mathématiques, </a:t>
            </a:r>
            <a:r>
              <a:rPr lang="fr-FR" sz="1200" dirty="0"/>
              <a:t>dont l’objectif est le même : mieux répondre aux besoins des élèves, selon leur niveau.</a:t>
            </a:r>
          </a:p>
          <a:p>
            <a:pPr marL="172800" lvl="0" indent="-172800">
              <a:spcAft>
                <a:spcPts val="300"/>
              </a:spcAft>
              <a:buClr>
                <a:srgbClr val="BCCF00"/>
              </a:buClr>
              <a:buSzPct val="130000"/>
              <a:buFont typeface="Arial" panose="020B0604020202020204" pitchFamily="34" charset="0"/>
              <a:buChar char="•"/>
            </a:pPr>
            <a:endParaRPr lang="fr-FR" sz="300" dirty="0"/>
          </a:p>
          <a:p>
            <a:pPr marL="172800" lvl="0" indent="-172800">
              <a:spcAft>
                <a:spcPts val="300"/>
              </a:spcAft>
              <a:buClr>
                <a:srgbClr val="BCCF00"/>
              </a:buClr>
              <a:buSzPct val="130000"/>
              <a:buFont typeface="Arial" panose="020B0604020202020204" pitchFamily="34" charset="0"/>
              <a:buChar char="•"/>
            </a:pPr>
            <a:r>
              <a:rPr lang="fr-FR" sz="1200" b="1" dirty="0"/>
              <a:t>Afin de permettre le brassage des élèves, possibilité de les regrouper conformément à leur classe de « référence » sur une ou plusieurs périodes de l’année, de manière limitée (de 1 à 10 semaines au total).</a:t>
            </a:r>
          </a:p>
        </p:txBody>
      </p:sp>
      <p:sp>
        <p:nvSpPr>
          <p:cNvPr id="14" name="Titre 1"/>
          <p:cNvSpPr txBox="1">
            <a:spLocks/>
          </p:cNvSpPr>
          <p:nvPr/>
        </p:nvSpPr>
        <p:spPr>
          <a:xfrm>
            <a:off x="2555776" y="811048"/>
            <a:ext cx="4032448" cy="47188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0" i="0" kern="1200">
                <a:solidFill>
                  <a:schemeClr val="tx1"/>
                </a:solidFill>
                <a:latin typeface="Marianne" panose="02000000000000000000" pitchFamily="2" charset="0"/>
                <a:ea typeface="+mj-ea"/>
                <a:cs typeface="+mj-cs"/>
              </a:defRPr>
            </a:lvl1pPr>
          </a:lstStyle>
          <a:p>
            <a:pPr algn="ctr"/>
            <a:r>
              <a:rPr lang="fr-FR" sz="2500" b="1" dirty="0">
                <a:solidFill>
                  <a:srgbClr val="002060"/>
                </a:solidFill>
                <a:latin typeface="+mn-lt"/>
              </a:rPr>
              <a:t>Les 3 leviers d’action</a:t>
            </a:r>
          </a:p>
        </p:txBody>
      </p:sp>
      <p:sp>
        <p:nvSpPr>
          <p:cNvPr id="12" name="Espace réservé du numéro de diapositive 4">
            <a:extLst>
              <a:ext uri="{FF2B5EF4-FFF2-40B4-BE49-F238E27FC236}">
                <a16:creationId xmlns:a16="http://schemas.microsoft.com/office/drawing/2014/main" id="{5B095C85-1553-364E-817D-044333FED9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264000" y="6378000"/>
            <a:ext cx="1350000" cy="480000"/>
          </a:xfrm>
        </p:spPr>
        <p:txBody>
          <a:bodyPr/>
          <a:lstStyle/>
          <a:p>
            <a:fld id="{733122C9-A0B9-462F-8757-0847AD287B63}" type="slidenum">
              <a:rPr lang="fr-FR" smtClean="0"/>
              <a:pPr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613872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211960" y="2105236"/>
            <a:ext cx="1143744" cy="2796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2195736" y="1628800"/>
            <a:ext cx="1728192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FR" i="1" dirty="0"/>
              <a:t>Page de titre Rentrée 2024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B5C8D1D6-2A4B-565F-38EB-F958D8EFE1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0416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4"/>
          </p:nvPr>
        </p:nvSpPr>
        <p:spPr>
          <a:xfrm>
            <a:off x="784723" y="1333442"/>
            <a:ext cx="7531270" cy="5047886"/>
          </a:xfrm>
        </p:spPr>
        <p:txBody>
          <a:bodyPr/>
          <a:lstStyle/>
          <a:p>
            <a:r>
              <a:rPr lang="fr-FR" dirty="0">
                <a:latin typeface="+mn-lt"/>
              </a:rPr>
              <a:t> </a:t>
            </a:r>
            <a:endParaRPr lang="fr-FR" sz="1800" b="1" dirty="0">
              <a:latin typeface="+mn-lt"/>
            </a:endParaRPr>
          </a:p>
          <a:p>
            <a:pPr marL="172800" indent="-172800">
              <a:spcAft>
                <a:spcPts val="300"/>
              </a:spcAft>
              <a:buClr>
                <a:srgbClr val="BCCF00"/>
              </a:buClr>
              <a:buSzPct val="130000"/>
              <a:buFont typeface="Arial" panose="020B0604020202020204" pitchFamily="34" charset="0"/>
              <a:buChar char="•"/>
            </a:pPr>
            <a:r>
              <a:rPr lang="fr-FR" sz="1600" b="1" dirty="0">
                <a:latin typeface="+mn-lt"/>
              </a:rPr>
              <a:t>Une nouvelle organisation du temps scolaire </a:t>
            </a:r>
            <a:r>
              <a:rPr lang="fr-FR" sz="1600" dirty="0">
                <a:latin typeface="+mn-lt"/>
              </a:rPr>
              <a:t>pour répondre avec plus d’efficacité aux besoins des élèves : </a:t>
            </a:r>
          </a:p>
          <a:p>
            <a:pPr marL="358775" indent="-179388">
              <a:spcAft>
                <a:spcPts val="300"/>
              </a:spcAft>
              <a:buClr>
                <a:srgbClr val="BCCF00"/>
              </a:buClr>
              <a:buSzPct val="130000"/>
              <a:buFontTx/>
              <a:buChar char="-"/>
            </a:pPr>
            <a:r>
              <a:rPr lang="fr-FR" sz="1600" dirty="0">
                <a:latin typeface="+mn-lt"/>
              </a:rPr>
              <a:t>1/3 du temps de l’élève en groupes adaptés à ses besoins</a:t>
            </a:r>
            <a:r>
              <a:rPr lang="fr-FR" sz="1600" b="1" dirty="0">
                <a:latin typeface="+mn-lt"/>
              </a:rPr>
              <a:t> </a:t>
            </a:r>
            <a:r>
              <a:rPr lang="fr-FR" sz="1600" dirty="0">
                <a:latin typeface="+mn-lt"/>
              </a:rPr>
              <a:t>en français et en mathématiques ;</a:t>
            </a:r>
          </a:p>
          <a:p>
            <a:pPr marL="358775" indent="-179388">
              <a:spcAft>
                <a:spcPts val="300"/>
              </a:spcAft>
              <a:buClr>
                <a:srgbClr val="BCCF00"/>
              </a:buClr>
              <a:buSzPct val="130000"/>
              <a:buFontTx/>
              <a:buChar char="-"/>
            </a:pPr>
            <a:r>
              <a:rPr lang="fr-FR" sz="1600" dirty="0">
                <a:latin typeface="+mn-lt"/>
              </a:rPr>
              <a:t>2/3 du temps de l’élève en classe entière dans toutes les autres disciplines.</a:t>
            </a:r>
            <a:endParaRPr lang="fr-FR" sz="1600" dirty="0"/>
          </a:p>
          <a:p>
            <a:pPr>
              <a:spcAft>
                <a:spcPts val="300"/>
              </a:spcAft>
              <a:buSzPct val="130000"/>
            </a:pPr>
            <a:endParaRPr lang="fr-FR" sz="1600" dirty="0"/>
          </a:p>
          <a:p>
            <a:pPr marL="172800" indent="-172800">
              <a:spcAft>
                <a:spcPts val="300"/>
              </a:spcAft>
              <a:buClr>
                <a:srgbClr val="BCCF00"/>
              </a:buClr>
              <a:buSzPct val="130000"/>
              <a:buFont typeface="Arial" panose="020B0604020202020204" pitchFamily="34" charset="0"/>
              <a:buChar char="•"/>
            </a:pPr>
            <a:r>
              <a:rPr lang="fr-FR" sz="1600" b="1" dirty="0">
                <a:latin typeface="+mn-lt"/>
              </a:rPr>
              <a:t>La constitution de groupes </a:t>
            </a:r>
            <a:r>
              <a:rPr lang="fr-FR" sz="1600" dirty="0">
                <a:latin typeface="+mn-lt"/>
              </a:rPr>
              <a:t>en fonction des besoins des élèves </a:t>
            </a:r>
            <a:r>
              <a:rPr lang="fr-FR" sz="1600" b="1" dirty="0">
                <a:latin typeface="+mn-lt"/>
              </a:rPr>
              <a:t>en français</a:t>
            </a:r>
            <a:br>
              <a:rPr lang="fr-FR" sz="1600" b="1" dirty="0">
                <a:latin typeface="+mn-lt"/>
              </a:rPr>
            </a:br>
            <a:r>
              <a:rPr lang="fr-FR" sz="1600" b="1" dirty="0">
                <a:latin typeface="+mn-lt"/>
              </a:rPr>
              <a:t>et en mathématiques </a:t>
            </a:r>
            <a:r>
              <a:rPr lang="fr-FR" sz="1600" dirty="0">
                <a:latin typeface="+mn-lt"/>
              </a:rPr>
              <a:t>sur la totalité de l’horaire (4 h 30 en français et 4 h 30</a:t>
            </a:r>
            <a:br>
              <a:rPr lang="fr-FR" sz="1600" dirty="0">
                <a:latin typeface="+mn-lt"/>
              </a:rPr>
            </a:br>
            <a:r>
              <a:rPr lang="fr-FR" sz="1600" dirty="0">
                <a:latin typeface="+mn-lt"/>
              </a:rPr>
              <a:t>en mathématiques).</a:t>
            </a:r>
          </a:p>
          <a:p>
            <a:pPr marL="172800" indent="-172800">
              <a:spcAft>
                <a:spcPts val="300"/>
              </a:spcAft>
              <a:buClr>
                <a:srgbClr val="BCCF00"/>
              </a:buClr>
              <a:buSzPct val="130000"/>
              <a:buFont typeface="Arial" panose="020B0604020202020204" pitchFamily="34" charset="0"/>
              <a:buChar char="•"/>
            </a:pPr>
            <a:endParaRPr lang="fr-FR" sz="1600" dirty="0">
              <a:latin typeface="+mn-lt"/>
            </a:endParaRPr>
          </a:p>
          <a:p>
            <a:pPr marL="172800" indent="-172800">
              <a:spcAft>
                <a:spcPts val="300"/>
              </a:spcAft>
              <a:buClr>
                <a:srgbClr val="BCCF00"/>
              </a:buClr>
              <a:buSzPct val="130000"/>
              <a:buFont typeface="Arial" panose="020B0604020202020204" pitchFamily="34" charset="0"/>
              <a:buChar char="•"/>
            </a:pPr>
            <a:r>
              <a:rPr lang="fr-FR" sz="1600" b="1" dirty="0">
                <a:latin typeface="+mn-lt"/>
              </a:rPr>
              <a:t>Des heures de soutien </a:t>
            </a:r>
            <a:r>
              <a:rPr lang="fr-FR" sz="1600" dirty="0">
                <a:latin typeface="+mn-lt"/>
              </a:rPr>
              <a:t>pour les élèves rencontrant des difficultés dans la maîtrise des savoirs fondamentaux (dans la limite de 2 h supplémentaires).</a:t>
            </a:r>
            <a:endParaRPr lang="fr-FR" sz="1600" b="1" dirty="0">
              <a:latin typeface="+mn-lt"/>
            </a:endParaRPr>
          </a:p>
          <a:p>
            <a:pPr marL="172800" indent="-172800">
              <a:spcAft>
                <a:spcPts val="300"/>
              </a:spcAft>
            </a:pPr>
            <a:endParaRPr lang="fr-FR" sz="1600" b="1" dirty="0">
              <a:latin typeface="+mn-lt"/>
            </a:endParaRPr>
          </a:p>
          <a:p>
            <a:pPr marL="172800" indent="-172800">
              <a:spcAft>
                <a:spcPts val="300"/>
              </a:spcAft>
            </a:pPr>
            <a:r>
              <a:rPr lang="fr-FR" sz="1600" b="1" dirty="0">
                <a:latin typeface="+mn-lt"/>
              </a:rPr>
              <a:t>Attention : </a:t>
            </a:r>
            <a:r>
              <a:rPr lang="fr-FR" sz="1600" dirty="0">
                <a:latin typeface="+mn-lt"/>
              </a:rPr>
              <a:t>Devoirs faits reste obligatoire pour tous les élèves.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fr-FR" sz="1800" b="1" dirty="0">
              <a:latin typeface="+mn-lt"/>
            </a:endParaRPr>
          </a:p>
          <a:p>
            <a:endParaRPr lang="fr-FR" sz="1800" b="1" dirty="0">
              <a:latin typeface="+mn-lt"/>
            </a:endParaRPr>
          </a:p>
          <a:p>
            <a:pPr marL="171450" indent="-171450">
              <a:spcBef>
                <a:spcPts val="1200"/>
              </a:spcBef>
              <a:buFont typeface="Arial" panose="020B0604020202020204" pitchFamily="34" charset="0"/>
              <a:buChar char="•"/>
            </a:pPr>
            <a:endParaRPr lang="fr-FR" sz="1800" b="1" dirty="0">
              <a:latin typeface="+mn-lt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4457A7F-CAB6-52B8-8D0C-3019C746137D}"/>
              </a:ext>
            </a:extLst>
          </p:cNvPr>
          <p:cNvSpPr/>
          <p:nvPr/>
        </p:nvSpPr>
        <p:spPr>
          <a:xfrm>
            <a:off x="784723" y="5661248"/>
            <a:ext cx="7531269" cy="482538"/>
          </a:xfrm>
          <a:prstGeom prst="rect">
            <a:avLst/>
          </a:prstGeom>
          <a:solidFill>
            <a:srgbClr val="BCC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pPr algn="ctr"/>
            <a:r>
              <a:rPr lang="fr-FR" sz="1600" dirty="0">
                <a:solidFill>
                  <a:srgbClr val="0E2579"/>
                </a:solidFill>
              </a:rPr>
              <a:t>L’horaire réglementaire de cours passe de 26 h à 25 h par semaine. </a:t>
            </a:r>
          </a:p>
        </p:txBody>
      </p:sp>
      <p:sp>
        <p:nvSpPr>
          <p:cNvPr id="36" name="Espace réservé du numéro de diapositive 4">
            <a:extLst>
              <a:ext uri="{FF2B5EF4-FFF2-40B4-BE49-F238E27FC236}">
                <a16:creationId xmlns:a16="http://schemas.microsoft.com/office/drawing/2014/main" id="{97AE141A-6956-06A4-8339-254002DF86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264000" y="6378000"/>
            <a:ext cx="1350000" cy="480000"/>
          </a:xfrm>
        </p:spPr>
        <p:txBody>
          <a:bodyPr/>
          <a:lstStyle/>
          <a:p>
            <a:fld id="{733122C9-A0B9-462F-8757-0847AD287B63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2807804" y="821584"/>
            <a:ext cx="3528392" cy="48253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0" i="0" kern="1200">
                <a:solidFill>
                  <a:schemeClr val="tx1"/>
                </a:solidFill>
                <a:latin typeface="Marianne" panose="02000000000000000000" pitchFamily="2" charset="0"/>
                <a:ea typeface="+mj-ea"/>
                <a:cs typeface="+mj-cs"/>
              </a:defRPr>
            </a:lvl1pPr>
          </a:lstStyle>
          <a:p>
            <a:pPr algn="ctr"/>
            <a:r>
              <a:rPr lang="fr-FR" sz="2500" b="1" dirty="0">
                <a:solidFill>
                  <a:srgbClr val="002060"/>
                </a:solidFill>
                <a:latin typeface="+mn-lt"/>
              </a:rPr>
              <a:t>Les nouveautés en 6</a:t>
            </a:r>
            <a:r>
              <a:rPr lang="fr-FR" sz="2500" b="1" baseline="30000" dirty="0">
                <a:solidFill>
                  <a:srgbClr val="002060"/>
                </a:solidFill>
                <a:latin typeface="+mn-lt"/>
              </a:rPr>
              <a:t>e</a:t>
            </a:r>
          </a:p>
        </p:txBody>
      </p:sp>
    </p:spTree>
    <p:extLst>
      <p:ext uri="{BB962C8B-B14F-4D97-AF65-F5344CB8AC3E}">
        <p14:creationId xmlns:p14="http://schemas.microsoft.com/office/powerpoint/2010/main" val="24251658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4"/>
          </p:nvPr>
        </p:nvSpPr>
        <p:spPr>
          <a:xfrm>
            <a:off x="784724" y="1546800"/>
            <a:ext cx="7531268" cy="4042440"/>
          </a:xfrm>
        </p:spPr>
        <p:txBody>
          <a:bodyPr/>
          <a:lstStyle/>
          <a:p>
            <a:pPr marL="171450" indent="-171450">
              <a:spcAft>
                <a:spcPts val="300"/>
              </a:spcAft>
              <a:buClr>
                <a:srgbClr val="BCCF00"/>
              </a:buClr>
              <a:buSzPct val="130000"/>
              <a:buFont typeface="Arial" panose="020B0604020202020204" pitchFamily="34" charset="0"/>
              <a:buChar char="•"/>
            </a:pPr>
            <a:r>
              <a:rPr lang="fr-FR" sz="1400" b="1" dirty="0">
                <a:latin typeface="+mn-lt"/>
              </a:rPr>
              <a:t>Une nouvelle organisation du temps scolaire </a:t>
            </a:r>
            <a:r>
              <a:rPr lang="fr-FR" sz="1400" dirty="0">
                <a:latin typeface="+mn-lt"/>
              </a:rPr>
              <a:t>pour répondre avec plus d’efficacité </a:t>
            </a:r>
            <a:br>
              <a:rPr lang="fr-FR" sz="1400" dirty="0">
                <a:latin typeface="+mn-lt"/>
              </a:rPr>
            </a:br>
            <a:r>
              <a:rPr lang="fr-FR" sz="1400" dirty="0">
                <a:latin typeface="+mn-lt"/>
              </a:rPr>
              <a:t>aux besoins des élèves : </a:t>
            </a:r>
          </a:p>
          <a:p>
            <a:pPr marL="360000" indent="-180000">
              <a:spcAft>
                <a:spcPts val="300"/>
              </a:spcAft>
              <a:buClr>
                <a:srgbClr val="BCCF00"/>
              </a:buClr>
              <a:buSzPct val="130000"/>
              <a:buFontTx/>
              <a:buChar char="-"/>
            </a:pPr>
            <a:r>
              <a:rPr lang="fr-FR" sz="1400" dirty="0">
                <a:latin typeface="+mn-lt"/>
              </a:rPr>
              <a:t>1/3 du temps de l’élève en groupes adaptés à ses besoins en français </a:t>
            </a:r>
            <a:br>
              <a:rPr lang="fr-FR" sz="1400" dirty="0">
                <a:latin typeface="+mn-lt"/>
              </a:rPr>
            </a:br>
            <a:r>
              <a:rPr lang="fr-FR" sz="1400" dirty="0">
                <a:latin typeface="+mn-lt"/>
              </a:rPr>
              <a:t>et en mathématiques ;</a:t>
            </a:r>
          </a:p>
          <a:p>
            <a:pPr marL="360000" indent="-180000">
              <a:spcAft>
                <a:spcPts val="300"/>
              </a:spcAft>
              <a:buClr>
                <a:srgbClr val="BCCF00"/>
              </a:buClr>
              <a:buSzPct val="130000"/>
              <a:buFontTx/>
              <a:buChar char="-"/>
            </a:pPr>
            <a:r>
              <a:rPr lang="fr-FR" sz="1400" dirty="0">
                <a:latin typeface="+mn-lt"/>
              </a:rPr>
              <a:t>2/3 du temps de l’élève en classe entière dans toutes les autres disciplines.</a:t>
            </a:r>
          </a:p>
          <a:p>
            <a:pPr marL="172800" indent="-172800">
              <a:spcAft>
                <a:spcPts val="300"/>
              </a:spcAft>
              <a:buSzPct val="130000"/>
            </a:pPr>
            <a:endParaRPr lang="fr-FR" sz="1400" dirty="0">
              <a:latin typeface="+mn-lt"/>
            </a:endParaRPr>
          </a:p>
          <a:p>
            <a:pPr marL="172800" indent="-172800">
              <a:spcAft>
                <a:spcPts val="300"/>
              </a:spcAft>
              <a:buClr>
                <a:srgbClr val="BCCF00"/>
              </a:buClr>
              <a:buSzPct val="130000"/>
              <a:buFont typeface="Arial" panose="020B0604020202020204" pitchFamily="34" charset="0"/>
              <a:buChar char="•"/>
            </a:pPr>
            <a:r>
              <a:rPr lang="fr-FR" sz="1400" b="1" dirty="0">
                <a:latin typeface="+mn-lt"/>
              </a:rPr>
              <a:t>La constitution de groupes </a:t>
            </a:r>
            <a:r>
              <a:rPr lang="fr-FR" sz="1400" dirty="0">
                <a:latin typeface="+mn-lt"/>
              </a:rPr>
              <a:t>en fonction des besoins des élèves </a:t>
            </a:r>
            <a:r>
              <a:rPr lang="fr-FR" sz="1400" b="1" dirty="0">
                <a:latin typeface="+mn-lt"/>
              </a:rPr>
              <a:t>en français et en mathématiques </a:t>
            </a:r>
            <a:r>
              <a:rPr lang="fr-FR" sz="1400" dirty="0">
                <a:latin typeface="+mn-lt"/>
              </a:rPr>
              <a:t>sur la totalité de l’horaire (4 h 30 en français et 3 h 30 en mathématiques).</a:t>
            </a:r>
          </a:p>
          <a:p>
            <a:pPr marL="172800" indent="-172800">
              <a:spcAft>
                <a:spcPts val="300"/>
              </a:spcAft>
              <a:buSzPct val="130000"/>
            </a:pPr>
            <a:endParaRPr lang="fr-FR" sz="1400" dirty="0">
              <a:latin typeface="+mn-lt"/>
            </a:endParaRPr>
          </a:p>
          <a:p>
            <a:pPr marL="172800" indent="-172800">
              <a:spcAft>
                <a:spcPts val="300"/>
              </a:spcAft>
              <a:buClr>
                <a:srgbClr val="BCCF00"/>
              </a:buClr>
              <a:buSzPct val="130000"/>
              <a:buFont typeface="Arial" panose="020B0604020202020204" pitchFamily="34" charset="0"/>
              <a:buChar char="•"/>
            </a:pPr>
            <a:r>
              <a:rPr lang="fr-FR" sz="1400" b="1" dirty="0">
                <a:latin typeface="+mn-lt"/>
              </a:rPr>
              <a:t>Des heures de soutien </a:t>
            </a:r>
            <a:r>
              <a:rPr lang="fr-FR" sz="1400" dirty="0">
                <a:latin typeface="+mn-lt"/>
              </a:rPr>
              <a:t>pour les élèves rencontrant des difficultés dans la maîtrise des savoirs fondamentaux (dans la limite de 2 h supplémentaires).</a:t>
            </a:r>
          </a:p>
          <a:p>
            <a:pPr marL="172800" indent="-172800">
              <a:spcAft>
                <a:spcPts val="300"/>
              </a:spcAft>
              <a:buSzPct val="130000"/>
            </a:pPr>
            <a:endParaRPr lang="fr-FR" sz="1400" dirty="0">
              <a:latin typeface="+mn-lt"/>
            </a:endParaRPr>
          </a:p>
          <a:p>
            <a:pPr marL="172800" indent="-172800">
              <a:spcAft>
                <a:spcPts val="300"/>
              </a:spcAft>
              <a:buClr>
                <a:srgbClr val="BCCF00"/>
              </a:buClr>
              <a:buSzPct val="130000"/>
              <a:buFont typeface="Arial" panose="020B0604020202020204" pitchFamily="34" charset="0"/>
              <a:buChar char="•"/>
            </a:pPr>
            <a:r>
              <a:rPr lang="fr-FR" sz="1400" b="1" dirty="0">
                <a:latin typeface="+mn-lt"/>
              </a:rPr>
              <a:t>L’enseignement moral et civique (EMC) renforcé</a:t>
            </a:r>
          </a:p>
          <a:p>
            <a:pPr marL="360000" indent="-180000">
              <a:spcAft>
                <a:spcPts val="300"/>
              </a:spcAft>
              <a:buClr>
                <a:srgbClr val="BCCF00"/>
              </a:buClr>
              <a:buSzPct val="130000"/>
              <a:buFont typeface="Police système Courant"/>
              <a:buChar char="-"/>
            </a:pPr>
            <a:r>
              <a:rPr lang="fr-FR" sz="1400" dirty="0">
                <a:latin typeface="+mn-lt"/>
              </a:rPr>
              <a:t>Identification de </a:t>
            </a:r>
            <a:r>
              <a:rPr lang="fr-FR" sz="1400" b="1" dirty="0">
                <a:latin typeface="+mn-lt"/>
              </a:rPr>
              <a:t>30 min d’EMC </a:t>
            </a:r>
            <a:r>
              <a:rPr lang="fr-FR" sz="1400" dirty="0">
                <a:latin typeface="+mn-lt"/>
              </a:rPr>
              <a:t>dans l’horaire d’histoire-géographie-EMC.</a:t>
            </a:r>
          </a:p>
          <a:p>
            <a:pPr marL="360000" indent="-180000">
              <a:spcAft>
                <a:spcPts val="300"/>
              </a:spcAft>
              <a:buClr>
                <a:srgbClr val="BCCF00"/>
              </a:buClr>
              <a:buSzPct val="130000"/>
              <a:buFont typeface="Police système Courant"/>
              <a:buChar char="-"/>
            </a:pPr>
            <a:r>
              <a:rPr lang="fr-FR" sz="1400" dirty="0">
                <a:latin typeface="+mn-lt"/>
              </a:rPr>
              <a:t>Engagement et participation des élèves à des </a:t>
            </a:r>
            <a:r>
              <a:rPr lang="fr-FR" sz="1400" b="1" dirty="0">
                <a:latin typeface="+mn-lt"/>
              </a:rPr>
              <a:t>projets d’éducation à la citoyenneté, </a:t>
            </a:r>
            <a:br>
              <a:rPr lang="fr-FR" sz="1400" b="1" dirty="0">
                <a:latin typeface="+mn-lt"/>
              </a:rPr>
            </a:br>
            <a:r>
              <a:rPr lang="fr-FR" sz="1400" b="1" dirty="0">
                <a:latin typeface="+mn-lt"/>
              </a:rPr>
              <a:t>aux médias et à l’information</a:t>
            </a:r>
            <a:r>
              <a:rPr lang="fr-FR" sz="1400" dirty="0">
                <a:latin typeface="+mn-lt"/>
              </a:rPr>
              <a:t>. </a:t>
            </a:r>
            <a:r>
              <a:rPr lang="fr-FR" sz="1400" b="1" dirty="0">
                <a:latin typeface="+mn-lt"/>
              </a:rPr>
              <a:t>Ces projets peuvent donner lieu à des heures d’enseignement dédiées</a:t>
            </a:r>
            <a:r>
              <a:rPr lang="fr-FR" sz="1400" dirty="0">
                <a:latin typeface="+mn-lt"/>
              </a:rPr>
              <a:t> dans la limite de 18 h annuelles.</a:t>
            </a:r>
            <a:r>
              <a:rPr lang="fr-FR" sz="1400" b="1" dirty="0">
                <a:latin typeface="+mn-lt"/>
              </a:rPr>
              <a:t>			</a:t>
            </a:r>
            <a:endParaRPr lang="fr-FR" sz="1400" dirty="0">
              <a:latin typeface="+mn-lt"/>
            </a:endParaRPr>
          </a:p>
          <a:p>
            <a:endParaRPr lang="fr-FR" sz="1400" b="1" dirty="0">
              <a:latin typeface="+mn-lt"/>
            </a:endParaRPr>
          </a:p>
          <a:p>
            <a:endParaRPr lang="fr-FR" sz="1400" b="1" dirty="0">
              <a:latin typeface="+mn-lt"/>
            </a:endParaRPr>
          </a:p>
          <a:p>
            <a:pPr marL="171450" indent="-171450">
              <a:spcBef>
                <a:spcPts val="1200"/>
              </a:spcBef>
              <a:buFont typeface="Arial" panose="020B0604020202020204" pitchFamily="34" charset="0"/>
              <a:buChar char="•"/>
            </a:pPr>
            <a:endParaRPr lang="fr-FR" sz="1400" b="1" dirty="0">
              <a:latin typeface="+mn-lt"/>
            </a:endParaRPr>
          </a:p>
        </p:txBody>
      </p:sp>
      <p:sp>
        <p:nvSpPr>
          <p:cNvPr id="36" name="Espace réservé du numéro de diapositive 4">
            <a:extLst>
              <a:ext uri="{FF2B5EF4-FFF2-40B4-BE49-F238E27FC236}">
                <a16:creationId xmlns:a16="http://schemas.microsoft.com/office/drawing/2014/main" id="{97AE141A-6956-06A4-8339-254002DF86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975664" y="5736401"/>
            <a:ext cx="1350000" cy="480000"/>
          </a:xfrm>
        </p:spPr>
        <p:txBody>
          <a:bodyPr/>
          <a:lstStyle/>
          <a:p>
            <a:fld id="{733122C9-A0B9-462F-8757-0847AD287B63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4457A7F-CAB6-52B8-8D0C-3019C746137D}"/>
              </a:ext>
            </a:extLst>
          </p:cNvPr>
          <p:cNvSpPr/>
          <p:nvPr/>
        </p:nvSpPr>
        <p:spPr>
          <a:xfrm>
            <a:off x="784724" y="5719446"/>
            <a:ext cx="7531268" cy="445858"/>
          </a:xfrm>
          <a:prstGeom prst="rect">
            <a:avLst/>
          </a:prstGeom>
          <a:solidFill>
            <a:srgbClr val="BCC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pPr algn="ctr"/>
            <a:r>
              <a:rPr lang="fr-FR" sz="1600" dirty="0">
                <a:solidFill>
                  <a:srgbClr val="0E2579"/>
                </a:solidFill>
                <a:latin typeface="+mj-lt"/>
              </a:rPr>
              <a:t>Une offre éducative renforcée. </a:t>
            </a:r>
          </a:p>
        </p:txBody>
      </p:sp>
      <p:sp>
        <p:nvSpPr>
          <p:cNvPr id="9" name="Titre 1"/>
          <p:cNvSpPr txBox="1">
            <a:spLocks/>
          </p:cNvSpPr>
          <p:nvPr/>
        </p:nvSpPr>
        <p:spPr>
          <a:xfrm>
            <a:off x="2771800" y="822902"/>
            <a:ext cx="3600400" cy="47188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0" i="0" kern="1200">
                <a:solidFill>
                  <a:schemeClr val="tx1"/>
                </a:solidFill>
                <a:latin typeface="Marianne" panose="02000000000000000000" pitchFamily="2" charset="0"/>
                <a:ea typeface="+mj-ea"/>
                <a:cs typeface="+mj-cs"/>
              </a:defRPr>
            </a:lvl1pPr>
          </a:lstStyle>
          <a:p>
            <a:pPr algn="ctr"/>
            <a:r>
              <a:rPr lang="fr-FR" sz="2500" b="1" dirty="0">
                <a:solidFill>
                  <a:srgbClr val="002060"/>
                </a:solidFill>
                <a:latin typeface="+mn-lt"/>
              </a:rPr>
              <a:t>Les nouveautés en 5</a:t>
            </a:r>
            <a:r>
              <a:rPr lang="fr-FR" sz="2500" b="1" baseline="30000" dirty="0">
                <a:solidFill>
                  <a:srgbClr val="002060"/>
                </a:solidFill>
                <a:latin typeface="+mn-lt"/>
              </a:rPr>
              <a:t>e</a:t>
            </a:r>
          </a:p>
        </p:txBody>
      </p:sp>
      <p:sp>
        <p:nvSpPr>
          <p:cNvPr id="7" name="Espace réservé du numéro de diapositive 4">
            <a:extLst>
              <a:ext uri="{FF2B5EF4-FFF2-40B4-BE49-F238E27FC236}">
                <a16:creationId xmlns:a16="http://schemas.microsoft.com/office/drawing/2014/main" id="{B2E5DC1B-CE19-3646-BB27-FA6B35D4481E}"/>
              </a:ext>
            </a:extLst>
          </p:cNvPr>
          <p:cNvSpPr txBox="1">
            <a:spLocks/>
          </p:cNvSpPr>
          <p:nvPr/>
        </p:nvSpPr>
        <p:spPr bwMode="gray">
          <a:xfrm>
            <a:off x="6264000" y="6378000"/>
            <a:ext cx="135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defPPr>
              <a:defRPr lang="fr-FR"/>
            </a:defPPr>
            <a:lvl1pPr marL="0" algn="r" defTabSz="914400" rtl="0" eaLnBrk="1" latinLnBrk="0" hangingPunct="1">
              <a:defRPr sz="750" b="0" i="0" kern="1200">
                <a:solidFill>
                  <a:schemeClr val="tx1"/>
                </a:solidFill>
                <a:latin typeface="Marianne" panose="02000000000000000000" pitchFamily="2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33122C9-A0B9-462F-8757-0847AD287B63}" type="slidenum">
              <a:rPr lang="fr-FR" smtClean="0"/>
              <a:pPr/>
              <a:t>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166476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211960" y="2105236"/>
            <a:ext cx="1143744" cy="2796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2195736" y="1628800"/>
            <a:ext cx="2376264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FR" i="1" dirty="0"/>
              <a:t>Page de titre Groupes de niveaux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9F51B6BD-FF0B-3B49-2220-4FE9922F76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41474"/>
            <a:ext cx="9144000" cy="6946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45348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1900" y="1717739"/>
            <a:ext cx="7484092" cy="43755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2800" indent="-172800">
              <a:spcAft>
                <a:spcPts val="300"/>
              </a:spcAft>
              <a:buClr>
                <a:srgbClr val="BCCF00"/>
              </a:buClr>
              <a:buSzPct val="130000"/>
              <a:buFont typeface="Arial" panose="020B0604020202020204" pitchFamily="34" charset="0"/>
              <a:buChar char="•"/>
            </a:pPr>
            <a:r>
              <a:rPr lang="fr-FR" sz="1600" b="1" dirty="0">
                <a:latin typeface="+mj-lt"/>
              </a:rPr>
              <a:t>Une même ambition pour tous les élèves.</a:t>
            </a:r>
          </a:p>
          <a:p>
            <a:pPr marL="172800" indent="-172800">
              <a:spcAft>
                <a:spcPts val="300"/>
              </a:spcAft>
              <a:buClr>
                <a:srgbClr val="BCCF00"/>
              </a:buClr>
              <a:buSzPct val="130000"/>
            </a:pPr>
            <a:endParaRPr lang="fr-FR" sz="1600" b="1" dirty="0">
              <a:latin typeface="+mj-lt"/>
            </a:endParaRPr>
          </a:p>
          <a:p>
            <a:pPr marL="172800" indent="-172800">
              <a:spcAft>
                <a:spcPts val="300"/>
              </a:spcAft>
              <a:buClr>
                <a:srgbClr val="BCCF00"/>
              </a:buClr>
              <a:buSzPct val="130000"/>
              <a:buFont typeface="Arial" panose="020B0604020202020204" pitchFamily="34" charset="0"/>
              <a:buChar char="•"/>
            </a:pPr>
            <a:r>
              <a:rPr lang="fr-FR" sz="1600" b="1" dirty="0">
                <a:latin typeface="+mj-lt"/>
              </a:rPr>
              <a:t>Un même programme pour tous les élèves.</a:t>
            </a:r>
          </a:p>
          <a:p>
            <a:pPr marL="172800" indent="-172800">
              <a:spcAft>
                <a:spcPts val="300"/>
              </a:spcAft>
              <a:buClr>
                <a:srgbClr val="BCCF00"/>
              </a:buClr>
              <a:buSzPct val="130000"/>
            </a:pPr>
            <a:r>
              <a:rPr lang="fr-FR" sz="1600" b="1" dirty="0">
                <a:latin typeface="+mj-lt"/>
              </a:rPr>
              <a:t> </a:t>
            </a:r>
          </a:p>
          <a:p>
            <a:pPr marL="172800" indent="-172800">
              <a:spcAft>
                <a:spcPts val="300"/>
              </a:spcAft>
              <a:buClr>
                <a:srgbClr val="BCCF00"/>
              </a:buClr>
              <a:buSzPct val="130000"/>
              <a:buFont typeface="Arial" panose="020B0604020202020204" pitchFamily="34" charset="0"/>
              <a:buChar char="•"/>
            </a:pPr>
            <a:r>
              <a:rPr lang="fr-FR" sz="1600" b="1" dirty="0">
                <a:latin typeface="+mj-lt"/>
              </a:rPr>
              <a:t>Les mêmes attendus pour tous les élèves.</a:t>
            </a:r>
          </a:p>
          <a:p>
            <a:pPr marL="172800" indent="-172800">
              <a:spcAft>
                <a:spcPts val="300"/>
              </a:spcAft>
              <a:buClr>
                <a:srgbClr val="BCCF00"/>
              </a:buClr>
              <a:buSzPct val="130000"/>
              <a:buFont typeface="Arial" panose="020B0604020202020204" pitchFamily="34" charset="0"/>
              <a:buChar char="•"/>
            </a:pPr>
            <a:endParaRPr lang="fr-FR" sz="1600" dirty="0">
              <a:latin typeface="+mj-lt"/>
            </a:endParaRPr>
          </a:p>
          <a:p>
            <a:pPr marL="172800" indent="-172800">
              <a:spcAft>
                <a:spcPts val="300"/>
              </a:spcAft>
              <a:buClr>
                <a:srgbClr val="BCCF00"/>
              </a:buClr>
              <a:buSzPct val="130000"/>
              <a:buFont typeface="Arial" panose="020B0604020202020204" pitchFamily="34" charset="0"/>
              <a:buChar char="•"/>
            </a:pPr>
            <a:r>
              <a:rPr lang="fr-FR" sz="1600" b="1" dirty="0">
                <a:latin typeface="+mj-lt"/>
              </a:rPr>
              <a:t>Avec des démarches adaptées aux besoins de chaque élève </a:t>
            </a:r>
            <a:br>
              <a:rPr lang="fr-FR" sz="1600" b="1" dirty="0">
                <a:latin typeface="+mj-lt"/>
              </a:rPr>
            </a:br>
            <a:r>
              <a:rPr lang="fr-FR" sz="1600" b="1" dirty="0">
                <a:latin typeface="+mj-lt"/>
              </a:rPr>
              <a:t>et une progression cohérente entre les groupes.</a:t>
            </a:r>
          </a:p>
          <a:p>
            <a:pPr algn="r">
              <a:spcAft>
                <a:spcPts val="500"/>
              </a:spcAft>
              <a:buClr>
                <a:srgbClr val="BCCF00"/>
              </a:buClr>
            </a:pPr>
            <a:endParaRPr lang="fr-FR" sz="1600" b="1" dirty="0">
              <a:latin typeface="+mj-lt"/>
            </a:endParaRPr>
          </a:p>
          <a:p>
            <a:pPr>
              <a:spcAft>
                <a:spcPts val="500"/>
              </a:spcAft>
            </a:pPr>
            <a:r>
              <a:rPr lang="fr-FR" sz="1600" b="1" dirty="0">
                <a:latin typeface="+mj-lt"/>
              </a:rPr>
              <a:t>Attention : </a:t>
            </a:r>
            <a:r>
              <a:rPr lang="fr-FR" sz="1600" dirty="0">
                <a:latin typeface="+mj-lt"/>
              </a:rPr>
              <a:t>les groupes ne sont pas des classes de niveaux. Ils ne font pas disparaître l’hétérogénéité, ils permettent de mieux y répondre.</a:t>
            </a:r>
          </a:p>
          <a:p>
            <a:pPr>
              <a:spcAft>
                <a:spcPts val="500"/>
              </a:spcAft>
            </a:pPr>
            <a:endParaRPr lang="fr-FR" sz="1600" dirty="0">
              <a:latin typeface="+mj-lt"/>
            </a:endParaRPr>
          </a:p>
          <a:p>
            <a:pPr marL="285750" indent="-285750">
              <a:spcAft>
                <a:spcPts val="500"/>
              </a:spcAft>
              <a:buFont typeface="Arial" panose="020B0604020202020204" pitchFamily="34" charset="0"/>
              <a:buChar char="•"/>
            </a:pPr>
            <a:endParaRPr lang="fr-FR" sz="1600" b="1" dirty="0">
              <a:latin typeface="+mj-lt"/>
            </a:endParaRPr>
          </a:p>
          <a:p>
            <a:pPr>
              <a:spcAft>
                <a:spcPts val="500"/>
              </a:spcAft>
            </a:pPr>
            <a:endParaRPr lang="fr-FR" sz="1600" b="1" dirty="0">
              <a:latin typeface="+mj-lt"/>
            </a:endParaRPr>
          </a:p>
          <a:p>
            <a:pPr marL="742950" lvl="1" indent="-285750">
              <a:spcAft>
                <a:spcPts val="500"/>
              </a:spcAft>
              <a:buFont typeface="Arial" panose="020B0604020202020204" pitchFamily="34" charset="0"/>
              <a:buChar char="•"/>
            </a:pPr>
            <a:endParaRPr lang="fr-FR" sz="1600" b="1" dirty="0">
              <a:latin typeface="+mj-lt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4457A7F-CAB6-52B8-8D0C-3019C746137D}"/>
              </a:ext>
            </a:extLst>
          </p:cNvPr>
          <p:cNvSpPr/>
          <p:nvPr/>
        </p:nvSpPr>
        <p:spPr>
          <a:xfrm>
            <a:off x="784724" y="5085184"/>
            <a:ext cx="7531268" cy="738669"/>
          </a:xfrm>
          <a:prstGeom prst="rect">
            <a:avLst/>
          </a:prstGeom>
          <a:solidFill>
            <a:srgbClr val="BCC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pPr algn="ctr"/>
            <a:r>
              <a:rPr lang="fr-FR" sz="1600" dirty="0">
                <a:solidFill>
                  <a:srgbClr val="0E2579"/>
                </a:solidFill>
                <a:latin typeface="+mj-lt"/>
              </a:rPr>
              <a:t>Les groupes, un levier pour mieux répondre à l’hétérogénéité </a:t>
            </a:r>
            <a:br>
              <a:rPr lang="fr-FR" sz="1600" dirty="0">
                <a:solidFill>
                  <a:srgbClr val="0E2579"/>
                </a:solidFill>
                <a:latin typeface="+mj-lt"/>
              </a:rPr>
            </a:br>
            <a:r>
              <a:rPr lang="fr-FR" sz="1600" dirty="0">
                <a:solidFill>
                  <a:srgbClr val="0E2579"/>
                </a:solidFill>
                <a:latin typeface="+mj-lt"/>
              </a:rPr>
              <a:t>des savoirs et des compétences des élèves à l’entrée au collège.</a:t>
            </a:r>
            <a:endParaRPr lang="fr-FR" sz="1600" dirty="0">
              <a:solidFill>
                <a:srgbClr val="0E2579"/>
              </a:solidFill>
              <a:latin typeface="Marianne" panose="02000000000000000000" pitchFamily="2" charset="0"/>
            </a:endParaRPr>
          </a:p>
        </p:txBody>
      </p:sp>
      <p:sp>
        <p:nvSpPr>
          <p:cNvPr id="12" name="Titre 1"/>
          <p:cNvSpPr txBox="1">
            <a:spLocks/>
          </p:cNvSpPr>
          <p:nvPr/>
        </p:nvSpPr>
        <p:spPr>
          <a:xfrm>
            <a:off x="1043608" y="836712"/>
            <a:ext cx="7031521" cy="58714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0" i="0" kern="1200">
                <a:solidFill>
                  <a:schemeClr val="tx1"/>
                </a:solidFill>
                <a:latin typeface="Marianne" panose="02000000000000000000" pitchFamily="2" charset="0"/>
                <a:ea typeface="+mj-ea"/>
                <a:cs typeface="+mj-cs"/>
              </a:defRPr>
            </a:lvl1pPr>
          </a:lstStyle>
          <a:p>
            <a:pPr algn="ctr"/>
            <a:r>
              <a:rPr lang="fr-FR" sz="2500" b="1" dirty="0">
                <a:solidFill>
                  <a:srgbClr val="002060"/>
                </a:solidFill>
                <a:latin typeface="+mn-lt"/>
              </a:rPr>
              <a:t>Les objectifs</a:t>
            </a:r>
          </a:p>
        </p:txBody>
      </p:sp>
      <p:sp>
        <p:nvSpPr>
          <p:cNvPr id="6" name="Espace réservé du numéro de diapositive 4">
            <a:extLst>
              <a:ext uri="{FF2B5EF4-FFF2-40B4-BE49-F238E27FC236}">
                <a16:creationId xmlns:a16="http://schemas.microsoft.com/office/drawing/2014/main" id="{9D17561C-47AE-D24B-8CD3-BA44CBA8B1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264000" y="6378000"/>
            <a:ext cx="1350000" cy="480000"/>
          </a:xfrm>
        </p:spPr>
        <p:txBody>
          <a:bodyPr/>
          <a:lstStyle/>
          <a:p>
            <a:fld id="{733122C9-A0B9-462F-8757-0847AD287B63}" type="slidenum">
              <a:rPr lang="fr-FR" smtClean="0"/>
              <a:pPr/>
              <a:t>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7382501"/>
      </p:ext>
    </p:extLst>
  </p:cSld>
  <p:clrMapOvr>
    <a:masterClrMapping/>
  </p:clrMapOvr>
</p:sld>
</file>

<file path=ppt/theme/theme1.xml><?xml version="1.0" encoding="utf-8"?>
<a:theme xmlns:a="http://schemas.openxmlformats.org/drawingml/2006/main" name="MINISTÈRIEL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Personnalisé 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_ministeriel_marianne" id="{5F0B8B09-9A99-4083-B883-79F2388C6E1D}" vid="{F8005780-5DEF-4BE0-805B-EA49FB1EABC6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711CBDF24E87429AD9C0273156F54A" ma:contentTypeVersion="1" ma:contentTypeDescription="Crée un document." ma:contentTypeScope="" ma:versionID="2e7c5aa9ef5d81659d4bf2e92a6f29ee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e407a0f58931eb9b8f607584e4edce49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Date de début de planification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Date de fin de planification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B957A1D6-DBE0-4F71-AA10-B9F6DCEE3E1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C5FB527-4079-4C7A-93F2-327D771D129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C5FEE13-FEC8-4F1C-8222-8648587329A0}">
  <ds:schemaRefs>
    <ds:schemaRef ds:uri="http://www.w3.org/XML/1998/namespace"/>
    <ds:schemaRef ds:uri="http://schemas.microsoft.com/office/2006/documentManagement/types"/>
    <ds:schemaRef ds:uri="http://purl.org/dc/dcmitype/"/>
    <ds:schemaRef ds:uri="http://purl.org/dc/terms/"/>
    <ds:schemaRef ds:uri="http://schemas.microsoft.com/sharepoint/v3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18197</TotalTime>
  <Words>1690</Words>
  <Application>Microsoft Office PowerPoint</Application>
  <PresentationFormat>Affichage à l'écran (4:3)</PresentationFormat>
  <Paragraphs>206</Paragraphs>
  <Slides>22</Slides>
  <Notes>4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22</vt:i4>
      </vt:variant>
    </vt:vector>
  </HeadingPairs>
  <TitlesOfParts>
    <vt:vector size="30" baseType="lpstr">
      <vt:lpstr>Arial</vt:lpstr>
      <vt:lpstr>Calibri</vt:lpstr>
      <vt:lpstr>Calibri Light</vt:lpstr>
      <vt:lpstr>Marianne</vt:lpstr>
      <vt:lpstr>Police système Courant</vt:lpstr>
      <vt:lpstr>Wingdings</vt:lpstr>
      <vt:lpstr>MINISTÈRIEL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Projection pour le collège de la Dombes et l’organisation présentée au conseil d’administration pour la rentrée 2024 :</vt:lpstr>
      <vt:lpstr> Le Ministère nous informe ce jeudi 16 mai, de la prochaine mise à disposition de supports de communication à destination des familles. Nous les transmettrons dès réception.       L’équipe de Direction du collège de la Dombes</vt:lpstr>
    </vt:vector>
  </TitlesOfParts>
  <Manager>Client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>Client</dc:subject>
  <dc:creator>Microsoft Office User</dc:creator>
  <cp:lastModifiedBy>principal</cp:lastModifiedBy>
  <cp:revision>904</cp:revision>
  <cp:lastPrinted>2024-03-20T17:35:48Z</cp:lastPrinted>
  <dcterms:created xsi:type="dcterms:W3CDTF">2020-03-05T15:21:24Z</dcterms:created>
  <dcterms:modified xsi:type="dcterms:W3CDTF">2024-08-27T14:45:55Z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0x010100AA711CBDF24E87429AD9C0273156F54A</vt:lpwstr>
  </property>
</Properties>
</file>