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4"/>
  </p:notesMasterIdLst>
  <p:sldIdLst>
    <p:sldId id="291" r:id="rId3"/>
    <p:sldId id="327" r:id="rId4"/>
    <p:sldId id="259" r:id="rId5"/>
    <p:sldId id="329" r:id="rId6"/>
    <p:sldId id="257" r:id="rId7"/>
    <p:sldId id="258" r:id="rId8"/>
    <p:sldId id="318" r:id="rId9"/>
    <p:sldId id="323" r:id="rId10"/>
    <p:sldId id="324" r:id="rId11"/>
    <p:sldId id="325" r:id="rId12"/>
    <p:sldId id="322" r:id="rId13"/>
    <p:sldId id="296" r:id="rId14"/>
    <p:sldId id="308" r:id="rId15"/>
    <p:sldId id="319" r:id="rId16"/>
    <p:sldId id="328" r:id="rId17"/>
    <p:sldId id="294" r:id="rId18"/>
    <p:sldId id="279" r:id="rId19"/>
    <p:sldId id="310" r:id="rId20"/>
    <p:sldId id="262" r:id="rId21"/>
    <p:sldId id="320" r:id="rId22"/>
    <p:sldId id="326" r:id="rId23"/>
  </p:sldIdLst>
  <p:sldSz cx="9144000" cy="6858000" type="screen4x3"/>
  <p:notesSz cx="9926638" cy="6662738"/>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99CCFF"/>
    <a:srgbClr val="99FFCC"/>
    <a:srgbClr val="CC99FF"/>
    <a:srgbClr val="FF9966"/>
    <a:srgbClr val="99FF99"/>
    <a:srgbClr val="FF6699"/>
    <a:srgbClr val="FFFF99"/>
    <a:srgbClr val="FF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2" autoAdjust="0"/>
    <p:restoredTop sz="94660"/>
  </p:normalViewPr>
  <p:slideViewPr>
    <p:cSldViewPr>
      <p:cViewPr varScale="1">
        <p:scale>
          <a:sx n="104" d="100"/>
          <a:sy n="104" d="100"/>
        </p:scale>
        <p:origin x="123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1543" cy="333137"/>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p:cNvSpPr>
            <a:spLocks noGrp="1"/>
          </p:cNvSpPr>
          <p:nvPr>
            <p:ph type="dt" idx="1"/>
          </p:nvPr>
        </p:nvSpPr>
        <p:spPr>
          <a:xfrm>
            <a:off x="5623372" y="0"/>
            <a:ext cx="4301543" cy="333137"/>
          </a:xfrm>
          <a:prstGeom prst="rect">
            <a:avLst/>
          </a:prstGeom>
        </p:spPr>
        <p:txBody>
          <a:bodyPr vert="horz" lIns="91440" tIns="45720" rIns="91440" bIns="45720" rtlCol="0"/>
          <a:lstStyle>
            <a:lvl1pPr algn="r">
              <a:defRPr sz="1200"/>
            </a:lvl1pPr>
          </a:lstStyle>
          <a:p>
            <a:pPr>
              <a:defRPr/>
            </a:pPr>
            <a:fld id="{38533127-737B-4B1F-B26E-F5AC7F4B4624}" type="datetimeFigureOut">
              <a:rPr lang="fr-FR"/>
              <a:pPr>
                <a:defRPr/>
              </a:pPr>
              <a:t>03/09/2026</a:t>
            </a:fld>
            <a:endParaRPr lang="fr-FR"/>
          </a:p>
        </p:txBody>
      </p:sp>
      <p:sp>
        <p:nvSpPr>
          <p:cNvPr id="4" name="Espace réservé de l'image des diapositives 3"/>
          <p:cNvSpPr>
            <a:spLocks noGrp="1" noRot="1" noChangeAspect="1"/>
          </p:cNvSpPr>
          <p:nvPr>
            <p:ph type="sldImg" idx="2"/>
          </p:nvPr>
        </p:nvSpPr>
        <p:spPr>
          <a:xfrm>
            <a:off x="3297238" y="500063"/>
            <a:ext cx="3332162" cy="2498725"/>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992664" y="3164801"/>
            <a:ext cx="7941310" cy="2998232"/>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6328059"/>
            <a:ext cx="4301543" cy="333137"/>
          </a:xfrm>
          <a:prstGeom prst="rect">
            <a:avLst/>
          </a:prstGeom>
        </p:spPr>
        <p:txBody>
          <a:bodyPr vert="horz" lIns="91440" tIns="45720" rIns="91440" bIns="45720" rtlCol="0" anchor="b"/>
          <a:lstStyle>
            <a:lvl1pPr algn="l">
              <a:defRPr sz="1200"/>
            </a:lvl1pPr>
          </a:lstStyle>
          <a:p>
            <a:pPr>
              <a:defRPr/>
            </a:pPr>
            <a:endParaRPr lang="fr-FR"/>
          </a:p>
        </p:txBody>
      </p:sp>
      <p:sp>
        <p:nvSpPr>
          <p:cNvPr id="7" name="Espace réservé du numéro de diapositive 6"/>
          <p:cNvSpPr>
            <a:spLocks noGrp="1"/>
          </p:cNvSpPr>
          <p:nvPr>
            <p:ph type="sldNum" sz="quarter" idx="5"/>
          </p:nvPr>
        </p:nvSpPr>
        <p:spPr>
          <a:xfrm>
            <a:off x="5623372" y="6328059"/>
            <a:ext cx="4301543" cy="333137"/>
          </a:xfrm>
          <a:prstGeom prst="rect">
            <a:avLst/>
          </a:prstGeom>
        </p:spPr>
        <p:txBody>
          <a:bodyPr vert="horz" lIns="91440" tIns="45720" rIns="91440" bIns="45720" rtlCol="0" anchor="b"/>
          <a:lstStyle>
            <a:lvl1pPr algn="r">
              <a:defRPr sz="1200"/>
            </a:lvl1pPr>
          </a:lstStyle>
          <a:p>
            <a:pPr>
              <a:defRPr/>
            </a:pPr>
            <a:fld id="{6D09C814-DA70-4964-8A3A-F821D73D4253}" type="slidenum">
              <a:rPr lang="fr-FR"/>
              <a:pPr>
                <a:defRPr/>
              </a:pPr>
              <a:t>‹N°›</a:t>
            </a:fld>
            <a:endParaRPr lang="fr-FR"/>
          </a:p>
        </p:txBody>
      </p:sp>
    </p:spTree>
    <p:extLst>
      <p:ext uri="{BB962C8B-B14F-4D97-AF65-F5344CB8AC3E}">
        <p14:creationId xmlns:p14="http://schemas.microsoft.com/office/powerpoint/2010/main" val="38556256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028"/>
            <a:ext cx="7772400" cy="1470422"/>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F524FF32-7F93-4207-8A19-DDDA197E7AC3}"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85C7DC-8246-48C3-937E-463745E3EBB5}"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5043"/>
            <a:ext cx="2057400" cy="5850731"/>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1" y="275043"/>
            <a:ext cx="5969000" cy="585073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8F940E03-3C56-4186-99B7-E04A586635D6}"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5043"/>
            <a:ext cx="8229600" cy="585073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40B0178B-9F6D-4409-914E-3882F7EFEB02}"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Rectangle 9"/>
          <p:cNvSpPr/>
          <p:nvPr/>
        </p:nvSpPr>
        <p:spPr>
          <a:xfrm>
            <a:off x="0" y="1"/>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9144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3750" spc="150" baseline="0"/>
            </a:lvl1pPr>
          </a:lstStyle>
          <a:p>
            <a:r>
              <a:rPr lang="fr-FR"/>
              <a:t>Modifiez le style du titre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350">
                <a:solidFill>
                  <a:schemeClr val="tx1">
                    <a:lumMod val="95000"/>
                    <a:lumOff val="5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50351965-EBC0-4379-993C-1ECDD8D281C2}" type="datetimeFigureOut">
              <a:rPr lang="fr-FR" smtClean="0"/>
              <a:t>03/09/2026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333C9F-77D4-497D-A6F4-699850696DC9}" type="slidenum">
              <a:rPr lang="fr-FR" smtClean="0"/>
              <a:t>‹N°›</a:t>
            </a:fld>
            <a:endParaRPr lang="fr-F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098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0351965-EBC0-4379-993C-1ECDD8D281C2}" type="datetimeFigureOut">
              <a:rPr lang="fr-FR" smtClean="0"/>
              <a:t>03/09/2026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333C9F-77D4-497D-A6F4-699850696DC9}" type="slidenum">
              <a:rPr lang="fr-FR" smtClean="0"/>
              <a:t>‹N°›</a:t>
            </a:fld>
            <a:endParaRPr lang="fr-FR"/>
          </a:p>
        </p:txBody>
      </p:sp>
    </p:spTree>
    <p:extLst>
      <p:ext uri="{BB962C8B-B14F-4D97-AF65-F5344CB8AC3E}">
        <p14:creationId xmlns:p14="http://schemas.microsoft.com/office/powerpoint/2010/main" val="650020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9" name="Rectangle 8"/>
          <p:cNvSpPr/>
          <p:nvPr/>
        </p:nvSpPr>
        <p:spPr>
          <a:xfrm>
            <a:off x="0" y="1"/>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9144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3750" b="0" spc="150" baseline="0"/>
            </a:lvl1pPr>
          </a:lstStyle>
          <a:p>
            <a:r>
              <a:rPr lang="fr-FR"/>
              <a:t>Modifiez le style du titre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0351965-EBC0-4379-993C-1ECDD8D281C2}" type="datetimeFigureOut">
              <a:rPr lang="fr-FR" smtClean="0"/>
              <a:t>03/09/2026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333C9F-77D4-497D-A6F4-699850696DC9}" type="slidenum">
              <a:rPr lang="fr-FR" smtClean="0"/>
              <a:t>‹N°›</a:t>
            </a:fld>
            <a:endParaRPr lang="fr-F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0555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fr-FR"/>
              <a:t>Modifiez le style du titre</a:t>
            </a:r>
            <a:endParaRPr lang="en-US" dirty="0"/>
          </a:p>
        </p:txBody>
      </p:sp>
      <p:sp>
        <p:nvSpPr>
          <p:cNvPr id="3" name="Content Placeholder 2"/>
          <p:cNvSpPr>
            <a:spLocks noGrp="1"/>
          </p:cNvSpPr>
          <p:nvPr>
            <p:ph sz="half" idx="1"/>
          </p:nvPr>
        </p:nvSpPr>
        <p:spPr>
          <a:xfrm>
            <a:off x="768095" y="2286000"/>
            <a:ext cx="356616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0351965-EBC0-4379-993C-1ECDD8D281C2}" type="datetimeFigureOut">
              <a:rPr lang="fr-FR" smtClean="0"/>
              <a:t>03/09/2026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333C9F-77D4-497D-A6F4-699850696DC9}" type="slidenum">
              <a:rPr lang="fr-FR" smtClean="0"/>
              <a:t>‹N°›</a:t>
            </a:fld>
            <a:endParaRPr lang="fr-FR"/>
          </a:p>
        </p:txBody>
      </p:sp>
    </p:spTree>
    <p:extLst>
      <p:ext uri="{BB962C8B-B14F-4D97-AF65-F5344CB8AC3E}">
        <p14:creationId xmlns:p14="http://schemas.microsoft.com/office/powerpoint/2010/main" val="382597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768096" y="2967788"/>
            <a:ext cx="356616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493166" y="2179636"/>
            <a:ext cx="3566160" cy="822960"/>
          </a:xfrm>
        </p:spPr>
        <p:txBody>
          <a:bodyPr lIns="137160" rIns="13716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fr-FR"/>
              <a:t>Modifier les styles du texte du masque</a:t>
            </a:r>
          </a:p>
        </p:txBody>
      </p:sp>
      <p:sp>
        <p:nvSpPr>
          <p:cNvPr id="6" name="Content Placeholder 5"/>
          <p:cNvSpPr>
            <a:spLocks noGrp="1"/>
          </p:cNvSpPr>
          <p:nvPr>
            <p:ph sz="quarter" idx="4"/>
          </p:nvPr>
        </p:nvSpPr>
        <p:spPr>
          <a:xfrm>
            <a:off x="4493166" y="2967788"/>
            <a:ext cx="356616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0351965-EBC0-4379-993C-1ECDD8D281C2}" type="datetimeFigureOut">
              <a:rPr lang="fr-FR" smtClean="0"/>
              <a:t>03/09/2026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2333C9F-77D4-497D-A6F4-699850696DC9}" type="slidenum">
              <a:rPr lang="fr-FR" smtClean="0"/>
              <a:t>‹N°›</a:t>
            </a:fld>
            <a:endParaRPr lang="fr-FR"/>
          </a:p>
        </p:txBody>
      </p:sp>
    </p:spTree>
    <p:extLst>
      <p:ext uri="{BB962C8B-B14F-4D97-AF65-F5344CB8AC3E}">
        <p14:creationId xmlns:p14="http://schemas.microsoft.com/office/powerpoint/2010/main" val="2396569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0351965-EBC0-4379-993C-1ECDD8D281C2}" type="datetimeFigureOut">
              <a:rPr lang="fr-FR" smtClean="0"/>
              <a:t>03/09/2026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2333C9F-77D4-497D-A6F4-699850696DC9}" type="slidenum">
              <a:rPr lang="fr-FR" smtClean="0"/>
              <a:t>‹N°›</a:t>
            </a:fld>
            <a:endParaRPr lang="fr-FR"/>
          </a:p>
        </p:txBody>
      </p:sp>
    </p:spTree>
    <p:extLst>
      <p:ext uri="{BB962C8B-B14F-4D97-AF65-F5344CB8AC3E}">
        <p14:creationId xmlns:p14="http://schemas.microsoft.com/office/powerpoint/2010/main" val="476034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51965-EBC0-4379-993C-1ECDD8D281C2}" type="datetimeFigureOut">
              <a:rPr lang="fr-FR" smtClean="0"/>
              <a:t>03/09/2026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2333C9F-77D4-497D-A6F4-699850696DC9}" type="slidenum">
              <a:rPr lang="fr-FR" smtClean="0"/>
              <a:t>‹N°›</a:t>
            </a:fld>
            <a:endParaRPr lang="fr-FR"/>
          </a:p>
        </p:txBody>
      </p:sp>
    </p:spTree>
    <p:extLst>
      <p:ext uri="{BB962C8B-B14F-4D97-AF65-F5344CB8AC3E}">
        <p14:creationId xmlns:p14="http://schemas.microsoft.com/office/powerpoint/2010/main" val="156785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A8FCE1B-CCB2-4D1B-9A61-0548EB0C7EF0}"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000"/>
            </a:lvl1pPr>
          </a:lstStyle>
          <a:p>
            <a:r>
              <a:rPr lang="fr-FR"/>
              <a:t>Modifiez le style du titre</a:t>
            </a:r>
            <a:endParaRPr lang="en-US" dirty="0"/>
          </a:p>
        </p:txBody>
      </p:sp>
      <p:sp>
        <p:nvSpPr>
          <p:cNvPr id="3" name="Content Placeholder 2"/>
          <p:cNvSpPr>
            <a:spLocks noGrp="1"/>
          </p:cNvSpPr>
          <p:nvPr>
            <p:ph idx="1"/>
          </p:nvPr>
        </p:nvSpPr>
        <p:spPr>
          <a:xfrm>
            <a:off x="4286250" y="822960"/>
            <a:ext cx="4258818" cy="5184648"/>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Modifier les styles du texte du masque</a:t>
            </a:r>
          </a:p>
        </p:txBody>
      </p:sp>
      <p:sp>
        <p:nvSpPr>
          <p:cNvPr id="5" name="Date Placeholder 4"/>
          <p:cNvSpPr>
            <a:spLocks noGrp="1"/>
          </p:cNvSpPr>
          <p:nvPr>
            <p:ph type="dt" sz="half" idx="10"/>
          </p:nvPr>
        </p:nvSpPr>
        <p:spPr/>
        <p:txBody>
          <a:bodyPr/>
          <a:lstStyle/>
          <a:p>
            <a:fld id="{50351965-EBC0-4379-993C-1ECDD8D281C2}" type="datetimeFigureOut">
              <a:rPr lang="fr-FR" smtClean="0"/>
              <a:t>03/09/2026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333C9F-77D4-497D-A6F4-699850696DC9}" type="slidenum">
              <a:rPr lang="fr-FR" smtClean="0"/>
              <a:t>‹N°›</a:t>
            </a:fld>
            <a:endParaRPr lang="fr-FR"/>
          </a:p>
        </p:txBody>
      </p:sp>
    </p:spTree>
    <p:extLst>
      <p:ext uri="{BB962C8B-B14F-4D97-AF65-F5344CB8AC3E}">
        <p14:creationId xmlns:p14="http://schemas.microsoft.com/office/powerpoint/2010/main" val="27697670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3750" spc="15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rIns="45720" bIns="4572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50351965-EBC0-4379-993C-1ECDD8D281C2}" type="datetimeFigureOut">
              <a:rPr lang="fr-FR" smtClean="0"/>
              <a:t>03/09/2026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333C9F-77D4-497D-A6F4-699850696DC9}" type="slidenum">
              <a:rPr lang="fr-FR" smtClean="0"/>
              <a:t>‹N°›</a:t>
            </a:fld>
            <a:endParaRPr lang="fr-F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8978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0351965-EBC0-4379-993C-1ECDD8D281C2}" type="datetimeFigureOut">
              <a:rPr lang="fr-FR" smtClean="0"/>
              <a:t>03/09/2026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333C9F-77D4-497D-A6F4-699850696DC9}" type="slidenum">
              <a:rPr lang="fr-FR" smtClean="0"/>
              <a:t>‹N°›</a:t>
            </a:fld>
            <a:endParaRPr lang="fr-FR"/>
          </a:p>
        </p:txBody>
      </p:sp>
    </p:spTree>
    <p:extLst>
      <p:ext uri="{BB962C8B-B14F-4D97-AF65-F5344CB8AC3E}">
        <p14:creationId xmlns:p14="http://schemas.microsoft.com/office/powerpoint/2010/main" val="3582344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fr-FR"/>
              <a:t>Modifiez le style du titre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0351965-EBC0-4379-993C-1ECDD8D281C2}" type="datetimeFigureOut">
              <a:rPr lang="fr-FR" smtClean="0"/>
              <a:t>03/09/2026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333C9F-77D4-497D-A6F4-699850696DC9}" type="slidenum">
              <a:rPr lang="fr-FR" smtClean="0"/>
              <a:t>‹N°›</a:t>
            </a:fld>
            <a:endParaRPr lang="fr-F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721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1784" y="4406512"/>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1784" y="2906316"/>
            <a:ext cx="7772400" cy="150018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1C34C98-7F89-4389-8441-38B3B4617D58}"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13200" cy="45255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73601" y="1600200"/>
            <a:ext cx="4013200" cy="45255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C266CB99-CF06-4A7C-A950-68F6F2FC2DE5}"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4" y="1534716"/>
            <a:ext cx="4040717" cy="64055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4" y="2175272"/>
            <a:ext cx="4040717" cy="395049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6085" y="1534716"/>
            <a:ext cx="4040716" cy="64055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6085" y="2175272"/>
            <a:ext cx="4040716" cy="395049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pPr>
              <a:defRPr/>
            </a:pPr>
            <a:fld id="{EB0DD432-DCC8-4F86-82C7-13593D5D84B7}"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F5E124FA-E9A9-4CBB-898D-705ADE94677E}"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A7F939DD-B6A7-4B20-B85D-A61AC371B94A}"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2654"/>
            <a:ext cx="30077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5" y="272661"/>
            <a:ext cx="511174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1" y="1434709"/>
            <a:ext cx="30077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71B6D619-E95E-432B-AA8D-45F1427C1184}"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817"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817" y="613172"/>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817" y="5367345"/>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1379558E-BE54-4D28-8477-2EFDB234E030}"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D3C74853-6333-493D-87C4-8D721E86C9A5}"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50351965-EBC0-4379-993C-1ECDD8D281C2}" type="datetimeFigureOut">
              <a:rPr lang="fr-FR" smtClean="0"/>
              <a:t>03/09/2026</a:t>
            </a:fld>
            <a:endParaRPr lang="fr-F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750" cap="all" baseline="0">
                <a:solidFill>
                  <a:schemeClr val="tx1">
                    <a:lumMod val="95000"/>
                    <a:lumOff val="5000"/>
                  </a:schemeClr>
                </a:solidFill>
                <a:latin typeface="+mj-lt"/>
              </a:defRPr>
            </a:lvl1pPr>
          </a:lstStyle>
          <a:p>
            <a:endParaRPr lang="fr-F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E2333C9F-77D4-497D-A6F4-699850696DC9}" type="slidenum">
              <a:rPr lang="fr-FR" smtClean="0"/>
              <a:t>‹N°›</a:t>
            </a:fld>
            <a:endParaRPr lang="fr-F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0341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80000"/>
        </a:lnSpc>
        <a:spcBef>
          <a:spcPct val="0"/>
        </a:spcBef>
        <a:buNone/>
        <a:defRPr sz="3750" kern="1200" cap="all" spc="75" baseline="0">
          <a:solidFill>
            <a:schemeClr val="tx1">
              <a:lumMod val="95000"/>
              <a:lumOff val="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s://educonnect.education.gouv.fr/" TargetMode="External"/><Relationship Id="rId2" Type="http://schemas.openxmlformats.org/officeDocument/2006/relationships/hyperlink" Target="https://ladombes.ent.auvergnerhonealpes.fr/"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auvergnerhonealpes.fr/370-ain.htm"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hyperlink" Target="mailto:ce.0011257l@ac-lyon.fr"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hyperlink" Target="mailto:vie-scolaire.001125l@ac-lyon.fr"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re 1"/>
          <p:cNvSpPr>
            <a:spLocks noGrp="1"/>
          </p:cNvSpPr>
          <p:nvPr>
            <p:ph type="ctrTitle"/>
          </p:nvPr>
        </p:nvSpPr>
        <p:spPr>
          <a:xfrm>
            <a:off x="755576" y="692704"/>
            <a:ext cx="7772400" cy="1470025"/>
          </a:xfrm>
        </p:spPr>
        <p:txBody>
          <a:bodyPr/>
          <a:lstStyle/>
          <a:p>
            <a:r>
              <a:rPr lang="fr-FR" b="1" dirty="0">
                <a:solidFill>
                  <a:srgbClr val="002060"/>
                </a:solidFill>
                <a:latin typeface="Georgia" pitchFamily="18" charset="0"/>
              </a:rPr>
              <a:t>Collège de la Dombes</a:t>
            </a:r>
          </a:p>
        </p:txBody>
      </p:sp>
      <p:sp>
        <p:nvSpPr>
          <p:cNvPr id="2051" name="Sous-titre 2"/>
          <p:cNvSpPr>
            <a:spLocks noGrp="1"/>
          </p:cNvSpPr>
          <p:nvPr>
            <p:ph type="subTitle" idx="1"/>
          </p:nvPr>
        </p:nvSpPr>
        <p:spPr>
          <a:xfrm>
            <a:off x="991580" y="2697407"/>
            <a:ext cx="7160840" cy="1752600"/>
          </a:xfrm>
        </p:spPr>
        <p:txBody>
          <a:bodyPr/>
          <a:lstStyle/>
          <a:p>
            <a:r>
              <a:rPr lang="fr-FR" dirty="0">
                <a:latin typeface="Georgia" pitchFamily="18" charset="0"/>
              </a:rPr>
              <a:t>Présentation pour les parents d’élèves de 6ème</a:t>
            </a:r>
          </a:p>
          <a:p>
            <a:r>
              <a:rPr lang="fr-FR" dirty="0">
                <a:latin typeface="Georgia" pitchFamily="18" charset="0"/>
              </a:rPr>
              <a:t>Rentrée 2026</a:t>
            </a:r>
          </a:p>
        </p:txBody>
      </p:sp>
      <p:pic>
        <p:nvPicPr>
          <p:cNvPr id="6" name="Image 5" descr="logo2.0.png"/>
          <p:cNvPicPr/>
          <p:nvPr/>
        </p:nvPicPr>
        <p:blipFill>
          <a:blip r:embed="rId2" cstate="print"/>
          <a:stretch>
            <a:fillRect/>
          </a:stretch>
        </p:blipFill>
        <p:spPr>
          <a:xfrm>
            <a:off x="4138955" y="1831317"/>
            <a:ext cx="866090" cy="866090"/>
          </a:xfrm>
          <a:prstGeom prst="rect">
            <a:avLst/>
          </a:prstGeom>
        </p:spPr>
      </p:pic>
      <p:pic>
        <p:nvPicPr>
          <p:cNvPr id="3" name="Image 2">
            <a:extLst>
              <a:ext uri="{FF2B5EF4-FFF2-40B4-BE49-F238E27FC236}">
                <a16:creationId xmlns:a16="http://schemas.microsoft.com/office/drawing/2014/main" id="{3F1E5C14-8F9B-485E-9BC1-96A88DBF46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432842"/>
            <a:ext cx="9144000" cy="30963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F404354-780A-4342-8364-624859302577}"/>
              </a:ext>
            </a:extLst>
          </p:cNvPr>
          <p:cNvSpPr>
            <a:spLocks noGrp="1"/>
          </p:cNvSpPr>
          <p:nvPr>
            <p:ph/>
          </p:nvPr>
        </p:nvSpPr>
        <p:spPr/>
        <p:txBody>
          <a:bodyPr/>
          <a:lstStyle/>
          <a:p>
            <a:r>
              <a:rPr lang="fr-FR" dirty="0"/>
              <a:t>Pour signaler d’éventuelles difficultés relationnelles, un problème d’intégration, un mal-être ou une difficulté passagère = Mme EYMARD, CPE </a:t>
            </a:r>
          </a:p>
          <a:p>
            <a:endParaRPr lang="fr-FR" dirty="0"/>
          </a:p>
          <a:p>
            <a:r>
              <a:rPr lang="fr-FR" dirty="0"/>
              <a:t>Pour les questions relevant de la scolarité (résultats scolaires, aménagements pédagogiques) = le Professeur Principal ou le professeur concerné si cela ne concerne qu’une discipline</a:t>
            </a:r>
          </a:p>
          <a:p>
            <a:endParaRPr lang="fr-FR" dirty="0"/>
          </a:p>
        </p:txBody>
      </p:sp>
    </p:spTree>
    <p:extLst>
      <p:ext uri="{BB962C8B-B14F-4D97-AF65-F5344CB8AC3E}">
        <p14:creationId xmlns:p14="http://schemas.microsoft.com/office/powerpoint/2010/main" val="569152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41682E9-25F3-478D-9F98-5EA9E7F7583F}"/>
              </a:ext>
            </a:extLst>
          </p:cNvPr>
          <p:cNvSpPr>
            <a:spLocks noGrp="1"/>
          </p:cNvSpPr>
          <p:nvPr>
            <p:ph/>
          </p:nvPr>
        </p:nvSpPr>
        <p:spPr/>
        <p:txBody>
          <a:bodyPr/>
          <a:lstStyle/>
          <a:p>
            <a:pPr marL="0" indent="0">
              <a:buNone/>
            </a:pPr>
            <a:r>
              <a:rPr lang="fr-FR" b="1" dirty="0">
                <a:solidFill>
                  <a:srgbClr val="00B0F0"/>
                </a:solidFill>
              </a:rPr>
              <a:t>Comment prendre rendez-vous ? Contacter les différents interlocuteurs ?</a:t>
            </a:r>
          </a:p>
          <a:p>
            <a:endParaRPr lang="fr-FR" dirty="0"/>
          </a:p>
          <a:p>
            <a:pPr marL="0" indent="0">
              <a:buNone/>
            </a:pPr>
            <a:r>
              <a:rPr lang="fr-FR" dirty="0"/>
              <a:t>Pour prendre rendez-vous :</a:t>
            </a:r>
          </a:p>
          <a:p>
            <a:r>
              <a:rPr lang="fr-FR" sz="2400" dirty="0"/>
              <a:t>soit passer par le biais du carnet de liaison </a:t>
            </a:r>
            <a:endParaRPr lang="fr-FR" dirty="0"/>
          </a:p>
          <a:p>
            <a:pPr>
              <a:buFont typeface="Arial" panose="020B0604020202020204" pitchFamily="34" charset="0"/>
              <a:buChar char="•"/>
            </a:pPr>
            <a:r>
              <a:rPr lang="fr-FR" sz="2400" dirty="0"/>
              <a:t>soit par téléphone - </a:t>
            </a:r>
            <a:r>
              <a:rPr lang="fr-FR" sz="2000" i="1" dirty="0"/>
              <a:t>demande laissée à la personne d’accueil qui transmettra à l’intéressé(e) qui vous recontactera</a:t>
            </a:r>
          </a:p>
          <a:p>
            <a:pPr marL="0" indent="0">
              <a:buNone/>
            </a:pPr>
            <a:r>
              <a:rPr lang="fr-FR" dirty="0"/>
              <a:t>ou contacter les professeurs, personnels via l’ENT </a:t>
            </a:r>
          </a:p>
          <a:p>
            <a:pPr marL="0" indent="0">
              <a:buNone/>
            </a:pPr>
            <a:endParaRPr lang="fr-FR" dirty="0"/>
          </a:p>
          <a:p>
            <a:pPr marL="0" indent="0">
              <a:buNone/>
            </a:pPr>
            <a:r>
              <a:rPr lang="fr-FR" i="1" dirty="0"/>
              <a:t>Toutes ces informations sont reprises dans le carnet de correspondance </a:t>
            </a:r>
            <a:endParaRPr lang="fr-FR" sz="2000" i="1" dirty="0"/>
          </a:p>
          <a:p>
            <a:pPr marL="0" indent="0">
              <a:buNone/>
            </a:pPr>
            <a:endParaRPr lang="fr-FR" sz="2000" dirty="0"/>
          </a:p>
          <a:p>
            <a:pPr marL="0" indent="0">
              <a:buNone/>
            </a:pPr>
            <a:endParaRPr lang="fr-FR" sz="2000" i="1" dirty="0"/>
          </a:p>
        </p:txBody>
      </p:sp>
    </p:spTree>
    <p:extLst>
      <p:ext uri="{BB962C8B-B14F-4D97-AF65-F5344CB8AC3E}">
        <p14:creationId xmlns:p14="http://schemas.microsoft.com/office/powerpoint/2010/main" val="3431176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188640"/>
            <a:ext cx="8352928" cy="461665"/>
          </a:xfrm>
          <a:prstGeom prst="rect">
            <a:avLst/>
          </a:prstGeom>
          <a:noFill/>
        </p:spPr>
        <p:txBody>
          <a:bodyPr wrap="square" rtlCol="0">
            <a:spAutoFit/>
          </a:bodyPr>
          <a:lstStyle/>
          <a:p>
            <a:pPr algn="ctr"/>
            <a:r>
              <a:rPr lang="fr-FR" sz="2400" b="1" dirty="0">
                <a:solidFill>
                  <a:srgbClr val="002060"/>
                </a:solidFill>
                <a:latin typeface="Georgia" pitchFamily="18" charset="0"/>
              </a:rPr>
              <a:t>Des outils pour suivre la scolarité de votre enfant</a:t>
            </a:r>
          </a:p>
        </p:txBody>
      </p:sp>
      <p:sp>
        <p:nvSpPr>
          <p:cNvPr id="3" name="ZoneTexte 2"/>
          <p:cNvSpPr txBox="1"/>
          <p:nvPr/>
        </p:nvSpPr>
        <p:spPr>
          <a:xfrm>
            <a:off x="251520" y="650305"/>
            <a:ext cx="8640960" cy="6878806"/>
          </a:xfrm>
          <a:prstGeom prst="rect">
            <a:avLst/>
          </a:prstGeom>
          <a:noFill/>
        </p:spPr>
        <p:txBody>
          <a:bodyPr wrap="square" rtlCol="0">
            <a:spAutoFit/>
          </a:bodyPr>
          <a:lstStyle/>
          <a:p>
            <a:pPr>
              <a:buFont typeface="Arial" pitchFamily="34" charset="0"/>
              <a:buChar char="•"/>
            </a:pPr>
            <a:r>
              <a:rPr lang="fr-FR" b="1" u="sng" dirty="0">
                <a:latin typeface="Georgia" pitchFamily="18" charset="0"/>
              </a:rPr>
              <a:t> L’ENT</a:t>
            </a:r>
          </a:p>
          <a:p>
            <a:pPr algn="ctr"/>
            <a:r>
              <a:rPr lang="fr-FR" b="1" dirty="0">
                <a:latin typeface="Georgia" pitchFamily="18" charset="0"/>
                <a:hlinkClick r:id="rId2"/>
              </a:rPr>
              <a:t>https://ladombes.ent.auvergnerhonealpes.fr/</a:t>
            </a:r>
            <a:endParaRPr lang="fr-FR" b="1" dirty="0">
              <a:latin typeface="Georgia" pitchFamily="18" charset="0"/>
            </a:endParaRPr>
          </a:p>
          <a:p>
            <a:endParaRPr lang="fr-FR" sz="1000" dirty="0">
              <a:latin typeface="Georgia" pitchFamily="18" charset="0"/>
            </a:endParaRPr>
          </a:p>
          <a:p>
            <a:r>
              <a:rPr lang="fr-FR" dirty="0">
                <a:latin typeface="Georgia" pitchFamily="18" charset="0"/>
              </a:rPr>
              <a:t>Accès aux </a:t>
            </a:r>
            <a:r>
              <a:rPr lang="fr-FR" b="1" dirty="0">
                <a:latin typeface="Georgia" pitchFamily="18" charset="0"/>
              </a:rPr>
              <a:t>informations</a:t>
            </a:r>
            <a:r>
              <a:rPr lang="fr-FR" dirty="0">
                <a:latin typeface="Georgia" pitchFamily="18" charset="0"/>
              </a:rPr>
              <a:t> sur la vie de l’établissement.</a:t>
            </a:r>
          </a:p>
          <a:p>
            <a:r>
              <a:rPr lang="fr-FR" u="sng" dirty="0">
                <a:latin typeface="Georgia" pitchFamily="18" charset="0"/>
              </a:rPr>
              <a:t>Chaque élève et chaque parent a un accès à l’ENT.</a:t>
            </a:r>
          </a:p>
          <a:p>
            <a:pPr algn="just"/>
            <a:r>
              <a:rPr lang="fr-FR" b="1" dirty="0">
                <a:latin typeface="Georgia" pitchFamily="18" charset="0"/>
              </a:rPr>
              <a:t>Vous accédez à l’ENT avec votre compte EDUCONNECT</a:t>
            </a:r>
          </a:p>
          <a:p>
            <a:r>
              <a:rPr lang="fr-FR" dirty="0">
                <a:latin typeface="Georgia" pitchFamily="18" charset="0"/>
              </a:rPr>
              <a:t>Il est important de prendre l’habitude de </a:t>
            </a:r>
            <a:r>
              <a:rPr lang="fr-FR" u="sng" dirty="0">
                <a:latin typeface="Georgia" pitchFamily="18" charset="0"/>
              </a:rPr>
              <a:t>consulter régulièrement  l’ENT</a:t>
            </a:r>
            <a:r>
              <a:rPr lang="fr-FR" dirty="0">
                <a:latin typeface="Georgia" pitchFamily="18" charset="0"/>
              </a:rPr>
              <a:t>, tout comme le carnet de liaison de votre enfant. </a:t>
            </a:r>
          </a:p>
          <a:p>
            <a:endParaRPr lang="fr-FR" dirty="0">
              <a:latin typeface="Georgia" pitchFamily="18" charset="0"/>
            </a:endParaRPr>
          </a:p>
          <a:p>
            <a:pPr>
              <a:buFont typeface="Arial" pitchFamily="34" charset="0"/>
              <a:buChar char="•"/>
            </a:pPr>
            <a:r>
              <a:rPr lang="fr-FR" b="1" u="sng" dirty="0">
                <a:latin typeface="Georgia" pitchFamily="18" charset="0"/>
              </a:rPr>
              <a:t> PRONOTE</a:t>
            </a:r>
          </a:p>
          <a:p>
            <a:r>
              <a:rPr lang="fr-FR" dirty="0">
                <a:latin typeface="Georgia" pitchFamily="18" charset="0"/>
              </a:rPr>
              <a:t>Disponible dans l’ENT dans la rubrique « scolarité » : permet de suivre les </a:t>
            </a:r>
            <a:r>
              <a:rPr lang="fr-FR" b="1" dirty="0">
                <a:latin typeface="Georgia" pitchFamily="18" charset="0"/>
              </a:rPr>
              <a:t>résultats de votre enfant, absence/ retard , bulletins, emploi du temps et cahier de texte</a:t>
            </a:r>
            <a:r>
              <a:rPr lang="fr-FR" dirty="0">
                <a:latin typeface="Georgia" pitchFamily="18" charset="0"/>
              </a:rPr>
              <a:t>.</a:t>
            </a:r>
          </a:p>
          <a:p>
            <a:endParaRPr lang="fr-FR" dirty="0">
              <a:latin typeface="Georgia" pitchFamily="18" charset="0"/>
            </a:endParaRPr>
          </a:p>
          <a:p>
            <a:pPr>
              <a:buFont typeface="Arial" pitchFamily="34" charset="0"/>
              <a:buChar char="•"/>
            </a:pPr>
            <a:r>
              <a:rPr lang="fr-FR" b="1" u="sng" dirty="0">
                <a:latin typeface="Georgia" pitchFamily="18" charset="0"/>
              </a:rPr>
              <a:t>LES TELESERVICES</a:t>
            </a:r>
          </a:p>
          <a:p>
            <a:pPr algn="ctr"/>
            <a:r>
              <a:rPr lang="fr-FR" sz="2000" b="1" u="sng" dirty="0">
                <a:latin typeface="Georgia" pitchFamily="18" charset="0"/>
                <a:hlinkClick r:id="rId3"/>
              </a:rPr>
              <a:t>https://educonnect.education.gouv.fr</a:t>
            </a:r>
            <a:endParaRPr lang="fr-FR" sz="2000" b="1" u="sng" dirty="0">
              <a:latin typeface="Georgia" pitchFamily="18" charset="0"/>
            </a:endParaRPr>
          </a:p>
          <a:p>
            <a:endParaRPr lang="fr-FR" sz="800" b="1" u="sng" dirty="0">
              <a:latin typeface="Georgia" pitchFamily="18" charset="0"/>
            </a:endParaRPr>
          </a:p>
          <a:p>
            <a:r>
              <a:rPr lang="fr-FR" dirty="0">
                <a:latin typeface="Georgia" pitchFamily="18" charset="0"/>
              </a:rPr>
              <a:t>Services en ligne, pour les dossiers de </a:t>
            </a:r>
            <a:r>
              <a:rPr lang="fr-FR" b="1" dirty="0">
                <a:latin typeface="Georgia" pitchFamily="18" charset="0"/>
              </a:rPr>
              <a:t>bourses</a:t>
            </a:r>
            <a:r>
              <a:rPr lang="fr-FR" dirty="0">
                <a:latin typeface="Georgia" pitchFamily="18" charset="0"/>
              </a:rPr>
              <a:t>, l’</a:t>
            </a:r>
            <a:r>
              <a:rPr lang="fr-FR" b="1" dirty="0">
                <a:latin typeface="Georgia" pitchFamily="18" charset="0"/>
              </a:rPr>
              <a:t>orientation, les demandes d’aménagements aux examens</a:t>
            </a:r>
            <a:r>
              <a:rPr lang="fr-FR" dirty="0">
                <a:latin typeface="Georgia" pitchFamily="18" charset="0"/>
              </a:rPr>
              <a:t>…Votre compte EDUCONNECT, si vous n’en disposez pas déjà, est directement à créer par vous.</a:t>
            </a:r>
          </a:p>
          <a:p>
            <a:endParaRPr lang="fr-FR" sz="1100" dirty="0">
              <a:latin typeface="Georgia" pitchFamily="18" charset="0"/>
            </a:endParaRPr>
          </a:p>
          <a:p>
            <a:pPr algn="ctr"/>
            <a:r>
              <a:rPr lang="fr-FR" sz="1600" b="1" dirty="0">
                <a:solidFill>
                  <a:srgbClr val="7030A0"/>
                </a:solidFill>
                <a:latin typeface="Georgia" pitchFamily="18" charset="0"/>
              </a:rPr>
              <a:t>Attention à communiquer une adresse mail valide que vous consultez pour faciliter la transmission des informations.</a:t>
            </a:r>
          </a:p>
          <a:p>
            <a:endParaRPr lang="fr-FR" dirty="0">
              <a:latin typeface="Georgia" pitchFamily="18" charset="0"/>
            </a:endParaRPr>
          </a:p>
          <a:p>
            <a:endParaRPr lang="fr-FR" b="1" dirty="0">
              <a:latin typeface="Georgia" pitchFamily="18" charset="0"/>
            </a:endParaRPr>
          </a:p>
          <a:p>
            <a:endParaRPr lang="fr-FR" b="1" dirty="0">
              <a:latin typeface="Georgia"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787830320"/>
              </p:ext>
            </p:extLst>
          </p:nvPr>
        </p:nvGraphicFramePr>
        <p:xfrm>
          <a:off x="179513" y="1388351"/>
          <a:ext cx="8784975" cy="5425440"/>
        </p:xfrm>
        <a:graphic>
          <a:graphicData uri="http://schemas.openxmlformats.org/drawingml/2006/table">
            <a:tbl>
              <a:tblPr firstRow="1" bandRow="1">
                <a:tableStyleId>{5C22544A-7EE6-4342-B048-85BDC9FD1C3A}</a:tableStyleId>
              </a:tblPr>
              <a:tblGrid>
                <a:gridCol w="2928325">
                  <a:extLst>
                    <a:ext uri="{9D8B030D-6E8A-4147-A177-3AD203B41FA5}">
                      <a16:colId xmlns:a16="http://schemas.microsoft.com/office/drawing/2014/main" val="20000"/>
                    </a:ext>
                  </a:extLst>
                </a:gridCol>
                <a:gridCol w="2928325">
                  <a:extLst>
                    <a:ext uri="{9D8B030D-6E8A-4147-A177-3AD203B41FA5}">
                      <a16:colId xmlns:a16="http://schemas.microsoft.com/office/drawing/2014/main" val="20001"/>
                    </a:ext>
                  </a:extLst>
                </a:gridCol>
                <a:gridCol w="2928325">
                  <a:extLst>
                    <a:ext uri="{9D8B030D-6E8A-4147-A177-3AD203B41FA5}">
                      <a16:colId xmlns:a16="http://schemas.microsoft.com/office/drawing/2014/main" val="20002"/>
                    </a:ext>
                  </a:extLst>
                </a:gridCol>
              </a:tblGrid>
              <a:tr h="313184">
                <a:tc>
                  <a:txBody>
                    <a:bodyPr/>
                    <a:lstStyle/>
                    <a:p>
                      <a:pPr algn="ctr"/>
                      <a:r>
                        <a:rPr lang="fr-FR" sz="2400" dirty="0">
                          <a:solidFill>
                            <a:schemeClr val="tx1"/>
                          </a:solidFill>
                        </a:rPr>
                        <a:t>Régime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400" dirty="0">
                          <a:solidFill>
                            <a:schemeClr val="tx1"/>
                          </a:solidFill>
                        </a:rPr>
                        <a:t>Régime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400" dirty="0">
                          <a:solidFill>
                            <a:schemeClr val="tx1"/>
                          </a:solidFill>
                        </a:rPr>
                        <a:t>Régime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8594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solidFill>
                            <a:schemeClr val="tx1"/>
                          </a:solidFill>
                        </a:rPr>
                        <a:t>Demi-pensionnaire</a:t>
                      </a:r>
                      <a:r>
                        <a:rPr lang="fr-FR" b="1" baseline="0" dirty="0">
                          <a:solidFill>
                            <a:schemeClr val="tx1"/>
                          </a:solidFill>
                        </a:rPr>
                        <a:t> avec horaires encadrés</a:t>
                      </a:r>
                      <a:endParaRPr lang="fr-FR"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solidFill>
                            <a:schemeClr val="tx1"/>
                          </a:solidFill>
                        </a:rPr>
                        <a:t>Demi-pensionnaire</a:t>
                      </a:r>
                      <a:r>
                        <a:rPr lang="fr-FR" b="1" baseline="0" dirty="0">
                          <a:solidFill>
                            <a:schemeClr val="tx1"/>
                          </a:solidFill>
                        </a:rPr>
                        <a:t> avec horaires souples</a:t>
                      </a:r>
                      <a:endParaRPr lang="fr-FR" b="1" dirty="0">
                        <a:solidFill>
                          <a:schemeClr val="tx1"/>
                        </a:solidFill>
                      </a:endParaRPr>
                    </a:p>
                    <a:p>
                      <a:pPr algn="ctr"/>
                      <a:endParaRPr lang="fr-FR"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solidFill>
                            <a:schemeClr val="tx1"/>
                          </a:solidFill>
                        </a:rPr>
                        <a:t>Externe</a:t>
                      </a:r>
                    </a:p>
                    <a:p>
                      <a:pPr algn="ctr"/>
                      <a:endParaRPr lang="fr-FR"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927672">
                <a:tc>
                  <a:txBody>
                    <a:bodyPr/>
                    <a:lstStyle/>
                    <a:p>
                      <a:r>
                        <a:rPr lang="fr-FR" sz="1600" dirty="0"/>
                        <a:t>Les élèves demi-pensionnaires en régime encadré sont </a:t>
                      </a:r>
                      <a:r>
                        <a:rPr lang="fr-FR" sz="1600" b="1" dirty="0"/>
                        <a:t>obligatoirement présents de 8h25 à 17h</a:t>
                      </a:r>
                      <a:r>
                        <a:rPr lang="fr-FR" sz="1600" dirty="0"/>
                        <a:t>.</a:t>
                      </a:r>
                      <a:endParaRPr lang="fr-FR" sz="1600" b="1" dirty="0"/>
                    </a:p>
                    <a:p>
                      <a:r>
                        <a:rPr lang="fr-FR" sz="1600" dirty="0"/>
                        <a:t>Aucune sortie sur le temps scolaire n’est autorisée à moins d’une prise en charge à l’accueil par un responsable légal (ou son représentant stipulé sur la fiche de régime rendue en début d’année scolaire et noté au dos du carnet), et ce à titre exceptionnel</a:t>
                      </a:r>
                      <a:r>
                        <a:rPr lang="fr-FR" sz="1800" dirty="0"/>
                        <a:t>.</a:t>
                      </a:r>
                      <a:endParaRPr lang="fr-FR" sz="1800" b="1" dirty="0"/>
                    </a:p>
                    <a:p>
                      <a:endParaRPr lang="fr-F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a:t>L’élève </a:t>
                      </a:r>
                      <a:r>
                        <a:rPr lang="fr-FR" sz="1600" b="1" dirty="0"/>
                        <a:t>rentre à la 1</a:t>
                      </a:r>
                      <a:r>
                        <a:rPr lang="fr-FR" sz="1600" b="1" baseline="30000" dirty="0"/>
                        <a:t>ère</a:t>
                      </a:r>
                      <a:r>
                        <a:rPr lang="fr-FR" sz="1600" b="1" dirty="0"/>
                        <a:t> heure de cours du matin et sort après la dernière heure de cours de la journée</a:t>
                      </a:r>
                      <a:r>
                        <a:rPr lang="fr-FR" sz="1600" dirty="0"/>
                        <a:t>, selon l’emploi du temps de l’élève (</a:t>
                      </a:r>
                      <a:r>
                        <a:rPr lang="fr-FR" sz="1600" u="sng" dirty="0"/>
                        <a:t>au plus tôt à 13h30 s’il n’a pas cours l’après-midi</a:t>
                      </a:r>
                      <a:r>
                        <a:rPr lang="fr-FR" sz="1600" dirty="0"/>
                        <a:t>, après avoir pris son repas au restaurant scolaire).</a:t>
                      </a:r>
                      <a:endParaRPr lang="fr-FR" sz="1600" b="1" dirty="0"/>
                    </a:p>
                    <a:p>
                      <a:endParaRPr lang="fr-F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b="1" dirty="0"/>
                        <a:t> </a:t>
                      </a:r>
                      <a:r>
                        <a:rPr lang="fr-FR" sz="1600" dirty="0"/>
                        <a:t>L’élève rentre à la 1</a:t>
                      </a:r>
                      <a:r>
                        <a:rPr lang="fr-FR" sz="1600" baseline="30000" dirty="0"/>
                        <a:t>ère</a:t>
                      </a:r>
                      <a:r>
                        <a:rPr lang="fr-FR" sz="1600" dirty="0"/>
                        <a:t> heure de cours du matin et de l’après-midi. Il sort après la dernière heure de cours du matin et de l’après-midi. Il sort sur le temps de la pause méridienne pour déjeuner. Aucun élève externe n’est autorisé à rester au sein de l’établissement durant sa pause méridienne.</a:t>
                      </a:r>
                      <a:endParaRPr lang="fr-FR" sz="1600" b="1" dirty="0"/>
                    </a:p>
                    <a:p>
                      <a:endParaRPr lang="fr-F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Rectangle 2"/>
          <p:cNvSpPr/>
          <p:nvPr/>
        </p:nvSpPr>
        <p:spPr>
          <a:xfrm>
            <a:off x="323528" y="857546"/>
            <a:ext cx="8640960" cy="584775"/>
          </a:xfrm>
          <a:prstGeom prst="rect">
            <a:avLst/>
          </a:prstGeom>
        </p:spPr>
        <p:txBody>
          <a:bodyPr wrap="square">
            <a:spAutoFit/>
          </a:bodyPr>
          <a:lstStyle/>
          <a:p>
            <a:r>
              <a:rPr lang="fr-FR" sz="1600" b="1" u="sng" dirty="0"/>
              <a:t>Il existe trois catégories de régimes de </a:t>
            </a:r>
            <a:r>
              <a:rPr lang="fr-FR" sz="1600" b="1" u="sng"/>
              <a:t>sorties quel </a:t>
            </a:r>
            <a:r>
              <a:rPr lang="fr-FR" sz="1600" b="1" u="sng" dirty="0"/>
              <a:t>que soit le niveau de classe.</a:t>
            </a:r>
            <a:endParaRPr lang="fr-FR" sz="1600" b="1" dirty="0"/>
          </a:p>
          <a:p>
            <a:r>
              <a:rPr lang="fr-FR" sz="1600" dirty="0"/>
              <a:t>La famille décide en début d’année du régime des entrées et des sorties :</a:t>
            </a:r>
          </a:p>
        </p:txBody>
      </p:sp>
      <p:sp>
        <p:nvSpPr>
          <p:cNvPr id="5" name="ZoneTexte 4"/>
          <p:cNvSpPr txBox="1"/>
          <p:nvPr/>
        </p:nvSpPr>
        <p:spPr>
          <a:xfrm>
            <a:off x="467544" y="20181"/>
            <a:ext cx="8064896" cy="1077218"/>
          </a:xfrm>
          <a:prstGeom prst="rect">
            <a:avLst/>
          </a:prstGeom>
          <a:noFill/>
        </p:spPr>
        <p:txBody>
          <a:bodyPr wrap="square" rtlCol="0">
            <a:spAutoFit/>
          </a:bodyPr>
          <a:lstStyle/>
          <a:p>
            <a:pPr algn="ctr"/>
            <a:r>
              <a:rPr lang="fr-FR" sz="3200" b="1" dirty="0">
                <a:solidFill>
                  <a:srgbClr val="002060"/>
                </a:solidFill>
                <a:latin typeface="Georgia" pitchFamily="18" charset="0"/>
              </a:rPr>
              <a:t>La vie scolaire</a:t>
            </a:r>
          </a:p>
          <a:p>
            <a:pPr algn="ctr"/>
            <a:r>
              <a:rPr lang="fr-FR" sz="3200" b="1" dirty="0">
                <a:solidFill>
                  <a:srgbClr val="002060"/>
                </a:solidFill>
                <a:latin typeface="Georgia" pitchFamily="18" charset="0"/>
              </a:rPr>
              <a:t> </a:t>
            </a:r>
          </a:p>
        </p:txBody>
      </p:sp>
      <p:sp>
        <p:nvSpPr>
          <p:cNvPr id="6" name="Rectangle 1"/>
          <p:cNvSpPr>
            <a:spLocks noChangeArrowheads="1"/>
          </p:cNvSpPr>
          <p:nvPr/>
        </p:nvSpPr>
        <p:spPr bwMode="auto">
          <a:xfrm>
            <a:off x="107504" y="634408"/>
            <a:ext cx="8424936" cy="446276"/>
          </a:xfrm>
          <a:prstGeom prst="rect">
            <a:avLst/>
          </a:prstGeom>
          <a:noFill/>
          <a:ln w="9525">
            <a:noFill/>
            <a:miter lim="800000"/>
            <a:headEnd/>
            <a:tailEnd/>
          </a:ln>
        </p:spPr>
        <p:txBody>
          <a:bodyPr wrap="square" anchor="ctr">
            <a:spAutoFit/>
          </a:bodyPr>
          <a:lstStyle/>
          <a:p>
            <a:pPr eaLnBrk="0" hangingPunct="0">
              <a:buFont typeface="Wingdings" pitchFamily="2" charset="2"/>
              <a:buChar char="§"/>
            </a:pPr>
            <a:r>
              <a:rPr lang="fr-FR" sz="1400" b="1" u="sng" dirty="0">
                <a:ea typeface="Calibri" pitchFamily="34" charset="0"/>
                <a:cs typeface="Arial" charset="0"/>
              </a:rPr>
              <a:t>LES REGIMES DE SORTIES</a:t>
            </a:r>
          </a:p>
          <a:p>
            <a:pPr eaLnBrk="0" hangingPunct="0">
              <a:buFont typeface="Wingdings" pitchFamily="2" charset="2"/>
              <a:buChar char="§"/>
            </a:pPr>
            <a:endParaRPr lang="fr-FR" sz="900" dirty="0">
              <a:ea typeface="Calibri" pitchFamily="34" charset="0"/>
              <a:cs typeface="Arial" charset="0"/>
            </a:endParaRPr>
          </a:p>
        </p:txBody>
      </p:sp>
    </p:spTree>
    <p:extLst>
      <p:ext uri="{BB962C8B-B14F-4D97-AF65-F5344CB8AC3E}">
        <p14:creationId xmlns:p14="http://schemas.microsoft.com/office/powerpoint/2010/main" val="3102930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539552" y="476672"/>
            <a:ext cx="8075240" cy="5217054"/>
          </a:xfrm>
        </p:spPr>
        <p:txBody>
          <a:bodyPr/>
          <a:lstStyle/>
          <a:p>
            <a:endParaRPr lang="fr-FR" dirty="0"/>
          </a:p>
          <a:p>
            <a:pPr>
              <a:buNone/>
            </a:pPr>
            <a:endParaRPr lang="fr-FR" dirty="0"/>
          </a:p>
        </p:txBody>
      </p:sp>
      <p:sp>
        <p:nvSpPr>
          <p:cNvPr id="4" name="ZoneTexte 3"/>
          <p:cNvSpPr txBox="1"/>
          <p:nvPr/>
        </p:nvSpPr>
        <p:spPr>
          <a:xfrm>
            <a:off x="323528" y="260648"/>
            <a:ext cx="8291264" cy="6678751"/>
          </a:xfrm>
          <a:prstGeom prst="rect">
            <a:avLst/>
          </a:prstGeom>
          <a:noFill/>
        </p:spPr>
        <p:txBody>
          <a:bodyPr wrap="square" rtlCol="0">
            <a:spAutoFit/>
          </a:bodyPr>
          <a:lstStyle/>
          <a:p>
            <a:pPr>
              <a:buNone/>
            </a:pPr>
            <a:r>
              <a:rPr lang="fr-FR" sz="3200" b="1" dirty="0">
                <a:solidFill>
                  <a:srgbClr val="002060"/>
                </a:solidFill>
                <a:latin typeface="Georgia" pitchFamily="18" charset="0"/>
              </a:rPr>
              <a:t>En dehors des heures de cours :</a:t>
            </a:r>
          </a:p>
          <a:p>
            <a:endParaRPr lang="fr-FR" sz="600" b="1" dirty="0">
              <a:solidFill>
                <a:srgbClr val="002060"/>
              </a:solidFill>
              <a:latin typeface="Georgia" pitchFamily="18" charset="0"/>
            </a:endParaRPr>
          </a:p>
          <a:p>
            <a:pPr>
              <a:buFontTx/>
              <a:buChar char="-"/>
            </a:pPr>
            <a:r>
              <a:rPr lang="fr-FR" sz="2800" b="1" dirty="0">
                <a:solidFill>
                  <a:srgbClr val="002060"/>
                </a:solidFill>
                <a:latin typeface="Georgia" pitchFamily="18" charset="0"/>
              </a:rPr>
              <a:t> </a:t>
            </a:r>
            <a:r>
              <a:rPr lang="fr-FR" sz="3200" b="1" dirty="0">
                <a:solidFill>
                  <a:srgbClr val="002060"/>
                </a:solidFill>
                <a:latin typeface="Georgia" pitchFamily="18" charset="0"/>
              </a:rPr>
              <a:t>les heures d’étude (ou de permanence) </a:t>
            </a:r>
          </a:p>
          <a:p>
            <a:pPr>
              <a:buFontTx/>
              <a:buChar char="-"/>
            </a:pPr>
            <a:endParaRPr lang="fr-FR" sz="1100" b="1" dirty="0">
              <a:solidFill>
                <a:srgbClr val="002060"/>
              </a:solidFill>
              <a:latin typeface="Georgia" pitchFamily="18" charset="0"/>
            </a:endParaRPr>
          </a:p>
          <a:p>
            <a:endParaRPr lang="fr-FR" sz="900" b="1" dirty="0">
              <a:solidFill>
                <a:srgbClr val="002060"/>
              </a:solidFill>
              <a:latin typeface="Georgia" pitchFamily="18" charset="0"/>
            </a:endParaRPr>
          </a:p>
          <a:p>
            <a:pPr marL="457200" indent="-457200">
              <a:buFontTx/>
              <a:buChar char="-"/>
            </a:pPr>
            <a:r>
              <a:rPr lang="fr-FR" sz="2800" b="1" dirty="0">
                <a:solidFill>
                  <a:srgbClr val="002060"/>
                </a:solidFill>
                <a:latin typeface="Georgia" pitchFamily="18" charset="0"/>
              </a:rPr>
              <a:t>le </a:t>
            </a:r>
            <a:r>
              <a:rPr lang="fr-FR" sz="3200" b="1" dirty="0">
                <a:solidFill>
                  <a:srgbClr val="002060"/>
                </a:solidFill>
                <a:latin typeface="Georgia" pitchFamily="18" charset="0"/>
              </a:rPr>
              <a:t>CDI</a:t>
            </a:r>
          </a:p>
          <a:p>
            <a:endParaRPr lang="fr-FR" sz="3200" b="1" dirty="0">
              <a:solidFill>
                <a:srgbClr val="002060"/>
              </a:solidFill>
              <a:latin typeface="Georgia" pitchFamily="18" charset="0"/>
            </a:endParaRPr>
          </a:p>
          <a:p>
            <a:pPr marL="457200" indent="-457200">
              <a:buFontTx/>
              <a:buChar char="-"/>
            </a:pPr>
            <a:endParaRPr lang="fr-FR" sz="3200" b="1" dirty="0">
              <a:solidFill>
                <a:srgbClr val="002060"/>
              </a:solidFill>
              <a:latin typeface="Georgia" pitchFamily="18" charset="0"/>
            </a:endParaRPr>
          </a:p>
          <a:p>
            <a:pPr marL="457200" indent="-457200">
              <a:buFontTx/>
              <a:buChar char="-"/>
            </a:pPr>
            <a:endParaRPr lang="fr-FR" sz="3200" b="1" dirty="0">
              <a:solidFill>
                <a:srgbClr val="002060"/>
              </a:solidFill>
              <a:latin typeface="Georgia" pitchFamily="18" charset="0"/>
            </a:endParaRPr>
          </a:p>
          <a:p>
            <a:pPr marL="457200" indent="-457200">
              <a:buFontTx/>
              <a:buChar char="-"/>
            </a:pPr>
            <a:r>
              <a:rPr lang="fr-FR" sz="3200" b="1" dirty="0">
                <a:solidFill>
                  <a:srgbClr val="002060"/>
                </a:solidFill>
                <a:latin typeface="Georgia" pitchFamily="18" charset="0"/>
              </a:rPr>
              <a:t>la salle du foyer</a:t>
            </a:r>
          </a:p>
          <a:p>
            <a:pPr marL="457200" indent="-457200">
              <a:buFontTx/>
              <a:buChar char="-"/>
            </a:pPr>
            <a:r>
              <a:rPr lang="fr-FR" sz="3600" b="1" dirty="0">
                <a:solidFill>
                  <a:srgbClr val="002060"/>
                </a:solidFill>
                <a:latin typeface="Georgia" pitchFamily="18" charset="0"/>
              </a:rPr>
              <a:t>l’association sportive (AS)</a:t>
            </a:r>
            <a:endParaRPr lang="fr-FR" sz="3200" b="1" dirty="0">
              <a:solidFill>
                <a:srgbClr val="7030A0"/>
              </a:solidFill>
              <a:latin typeface="Georgia" pitchFamily="18" charset="0"/>
            </a:endParaRPr>
          </a:p>
          <a:p>
            <a:pPr marL="457200" indent="-457200">
              <a:buFontTx/>
              <a:buChar char="-"/>
            </a:pPr>
            <a:endParaRPr lang="fr-FR" sz="3200" b="1" dirty="0">
              <a:solidFill>
                <a:srgbClr val="7030A0"/>
              </a:solidFill>
              <a:latin typeface="Georgia" pitchFamily="18" charset="0"/>
            </a:endParaRPr>
          </a:p>
          <a:p>
            <a:pPr marL="457200" indent="-457200">
              <a:buFontTx/>
              <a:buChar char="-"/>
            </a:pPr>
            <a:endParaRPr lang="fr-FR" sz="3200" b="1" dirty="0">
              <a:solidFill>
                <a:srgbClr val="7030A0"/>
              </a:solidFill>
              <a:latin typeface="Georgia" pitchFamily="18" charset="0"/>
            </a:endParaRPr>
          </a:p>
          <a:p>
            <a:pPr marL="457200" indent="-457200">
              <a:buFontTx/>
              <a:buChar char="-"/>
            </a:pPr>
            <a:endParaRPr lang="fr-FR" sz="2800" b="1" dirty="0">
              <a:solidFill>
                <a:srgbClr val="7030A0"/>
              </a:solidFill>
              <a:latin typeface="Georgia" pitchFamily="18" charset="0"/>
            </a:endParaRPr>
          </a:p>
          <a:p>
            <a:endParaRPr lang="fr-FR" dirty="0"/>
          </a:p>
        </p:txBody>
      </p:sp>
      <p:pic>
        <p:nvPicPr>
          <p:cNvPr id="7" name="Image 6">
            <a:extLst>
              <a:ext uri="{FF2B5EF4-FFF2-40B4-BE49-F238E27FC236}">
                <a16:creationId xmlns:a16="http://schemas.microsoft.com/office/drawing/2014/main" id="{6616B6C3-E86C-4587-9459-85010ED60F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5055" y="1905389"/>
            <a:ext cx="3146159" cy="235961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01A3D6FE-48C3-41F7-A7E1-A69D43ED5DD4}"/>
              </a:ext>
            </a:extLst>
          </p:cNvPr>
          <p:cNvPicPr>
            <a:picLocks noGrp="1" noChangeAspect="1"/>
          </p:cNvPicPr>
          <p:nvPr>
            <p:ph/>
          </p:nvPr>
        </p:nvPicPr>
        <p:blipFill>
          <a:blip r:embed="rId2">
            <a:extLst>
              <a:ext uri="{28A0092B-C50C-407E-A947-70E740481C1C}">
                <a14:useLocalDpi xmlns:a14="http://schemas.microsoft.com/office/drawing/2010/main" val="0"/>
              </a:ext>
            </a:extLst>
          </a:blip>
          <a:stretch>
            <a:fillRect/>
          </a:stretch>
        </p:blipFill>
        <p:spPr>
          <a:xfrm>
            <a:off x="2123728" y="274638"/>
            <a:ext cx="4504213" cy="6409842"/>
          </a:xfrm>
        </p:spPr>
      </p:pic>
    </p:spTree>
    <p:extLst>
      <p:ext uri="{BB962C8B-B14F-4D97-AF65-F5344CB8AC3E}">
        <p14:creationId xmlns:p14="http://schemas.microsoft.com/office/powerpoint/2010/main" val="1569359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0"/>
            <a:ext cx="8640960" cy="1124744"/>
          </a:xfrm>
        </p:spPr>
        <p:txBody>
          <a:bodyPr/>
          <a:lstStyle/>
          <a:p>
            <a:r>
              <a:rPr lang="fr-FR" sz="3200" b="1" dirty="0">
                <a:solidFill>
                  <a:srgbClr val="00B0F0"/>
                </a:solidFill>
                <a:latin typeface="Georgia" pitchFamily="18" charset="0"/>
              </a:rPr>
              <a:t>La prise en charge des élèves à besoins particuliers et l’école inclusive  </a:t>
            </a:r>
          </a:p>
        </p:txBody>
      </p:sp>
      <p:sp>
        <p:nvSpPr>
          <p:cNvPr id="3" name="Espace réservé du contenu 2"/>
          <p:cNvSpPr>
            <a:spLocks noGrp="1"/>
          </p:cNvSpPr>
          <p:nvPr>
            <p:ph sz="half" idx="1"/>
          </p:nvPr>
        </p:nvSpPr>
        <p:spPr>
          <a:xfrm>
            <a:off x="179512" y="1052736"/>
            <a:ext cx="8712968" cy="5256584"/>
          </a:xfrm>
        </p:spPr>
        <p:txBody>
          <a:bodyPr/>
          <a:lstStyle/>
          <a:p>
            <a:pPr algn="just">
              <a:buFont typeface="Symbol"/>
              <a:buChar char="Þ"/>
            </a:pPr>
            <a:r>
              <a:rPr lang="fr-FR" sz="1800" i="1" dirty="0">
                <a:latin typeface="Georgia" pitchFamily="18" charset="0"/>
              </a:rPr>
              <a:t>Dès la fin d’année, les professeurs des écoles travaillent en lien avec les professeurs principaux de 6</a:t>
            </a:r>
            <a:r>
              <a:rPr lang="fr-FR" sz="1800" i="1" baseline="30000" dirty="0">
                <a:latin typeface="Georgia" pitchFamily="18" charset="0"/>
              </a:rPr>
              <a:t>ème</a:t>
            </a:r>
            <a:r>
              <a:rPr lang="fr-FR" sz="1800" i="1" dirty="0">
                <a:latin typeface="Georgia" pitchFamily="18" charset="0"/>
              </a:rPr>
              <a:t> pour faire la liaison sur la situation des élèves et les compétences non acquises.</a:t>
            </a:r>
          </a:p>
          <a:p>
            <a:pPr algn="just">
              <a:buFont typeface="Arial" pitchFamily="34" charset="0"/>
              <a:buChar char="•"/>
            </a:pPr>
            <a:r>
              <a:rPr lang="fr-FR" sz="2400" b="1" dirty="0">
                <a:latin typeface="Georgia" pitchFamily="18" charset="0"/>
              </a:rPr>
              <a:t>Les PAP </a:t>
            </a:r>
            <a:r>
              <a:rPr lang="fr-FR" sz="2000" dirty="0">
                <a:latin typeface="Georgia" pitchFamily="18" charset="0"/>
              </a:rPr>
              <a:t>(Plan d’Accompagnement personnalisé) </a:t>
            </a:r>
            <a:r>
              <a:rPr lang="fr-FR" sz="2400" b="1" dirty="0">
                <a:latin typeface="Georgia" pitchFamily="18" charset="0"/>
              </a:rPr>
              <a:t>et PPRE</a:t>
            </a:r>
            <a:r>
              <a:rPr lang="fr-FR" sz="2400" dirty="0">
                <a:latin typeface="Georgia" pitchFamily="18" charset="0"/>
              </a:rPr>
              <a:t> </a:t>
            </a:r>
            <a:r>
              <a:rPr lang="fr-FR" sz="2000" dirty="0">
                <a:latin typeface="Georgia" pitchFamily="18" charset="0"/>
              </a:rPr>
              <a:t>(Programme Personnalisé de Réussite Educative) sont formalisés en début d’année, après quelques semaines d’adaptation, pour répondre aux besoins éducatifs particuliers en fonction de la situation de l’élève en proposant  notamment des aménagements pédagogiques.</a:t>
            </a:r>
          </a:p>
          <a:p>
            <a:pPr algn="just">
              <a:buFont typeface="Arial" pitchFamily="34" charset="0"/>
              <a:buChar char="•"/>
            </a:pPr>
            <a:endParaRPr lang="fr-FR" sz="800" dirty="0">
              <a:latin typeface="Georgia" pitchFamily="18" charset="0"/>
            </a:endParaRPr>
          </a:p>
          <a:p>
            <a:pPr algn="just"/>
            <a:r>
              <a:rPr lang="fr-FR" sz="2000" dirty="0">
                <a:latin typeface="Georgia" pitchFamily="18" charset="0"/>
              </a:rPr>
              <a:t>Pour les situations médicales</a:t>
            </a:r>
            <a:r>
              <a:rPr lang="fr-FR" sz="2400" dirty="0">
                <a:latin typeface="Georgia" pitchFamily="18" charset="0"/>
              </a:rPr>
              <a:t>, un </a:t>
            </a:r>
            <a:r>
              <a:rPr lang="fr-FR" sz="2400" b="1" dirty="0">
                <a:latin typeface="Georgia" pitchFamily="18" charset="0"/>
              </a:rPr>
              <a:t>PAI </a:t>
            </a:r>
            <a:r>
              <a:rPr lang="fr-FR" sz="2000" dirty="0">
                <a:latin typeface="Georgia" pitchFamily="18" charset="0"/>
              </a:rPr>
              <a:t>(Projet d’Accueil Individualisé) peut être mis en place </a:t>
            </a:r>
            <a:r>
              <a:rPr lang="fr-FR" sz="2400" dirty="0">
                <a:latin typeface="Georgia" pitchFamily="18" charset="0"/>
              </a:rPr>
              <a:t>– </a:t>
            </a:r>
            <a:r>
              <a:rPr lang="fr-FR" sz="2400" b="1" dirty="0">
                <a:latin typeface="Georgia" pitchFamily="18" charset="0"/>
              </a:rPr>
              <a:t>contacter l’infirmière scolaire, Mme LERNOULD.</a:t>
            </a:r>
          </a:p>
          <a:p>
            <a:pPr algn="just"/>
            <a:r>
              <a:rPr lang="fr-FR" sz="2000" dirty="0">
                <a:latin typeface="Georgia" pitchFamily="18" charset="0"/>
              </a:rPr>
              <a:t>Pour les élèves relevant du champ du handicap, </a:t>
            </a:r>
            <a:r>
              <a:rPr lang="fr-FR" sz="2400" dirty="0">
                <a:latin typeface="Georgia" pitchFamily="18" charset="0"/>
              </a:rPr>
              <a:t>un </a:t>
            </a:r>
            <a:r>
              <a:rPr lang="fr-FR" sz="2400" b="1" dirty="0">
                <a:latin typeface="Georgia" pitchFamily="18" charset="0"/>
              </a:rPr>
              <a:t>PPS</a:t>
            </a:r>
            <a:r>
              <a:rPr lang="fr-FR" sz="2400" dirty="0">
                <a:latin typeface="Georgia" pitchFamily="18" charset="0"/>
              </a:rPr>
              <a:t> </a:t>
            </a:r>
            <a:r>
              <a:rPr lang="fr-FR" sz="2000" dirty="0">
                <a:latin typeface="Georgia" pitchFamily="18" charset="0"/>
              </a:rPr>
              <a:t>(Projet Personnalisé de Scolarisation) permet le suivi de l’élève, notamment ceux du dispositif </a:t>
            </a:r>
            <a:r>
              <a:rPr lang="fr-FR" sz="2000" b="1" dirty="0">
                <a:latin typeface="Georgia" pitchFamily="18" charset="0"/>
              </a:rPr>
              <a:t>ULIS</a:t>
            </a:r>
            <a:r>
              <a:rPr lang="fr-FR" sz="2000" dirty="0">
                <a:latin typeface="Georgia" pitchFamily="18" charset="0"/>
              </a:rPr>
              <a:t>. L’enseignante </a:t>
            </a:r>
            <a:r>
              <a:rPr lang="fr-FR" sz="2000" dirty="0" err="1">
                <a:latin typeface="Georgia" pitchFamily="18" charset="0"/>
              </a:rPr>
              <a:t>référente</a:t>
            </a:r>
            <a:r>
              <a:rPr lang="fr-FR" sz="2000" dirty="0">
                <a:latin typeface="Georgia" pitchFamily="18" charset="0"/>
              </a:rPr>
              <a:t> est votre interlocutrice en lien avec la MDPH.</a:t>
            </a:r>
          </a:p>
          <a:p>
            <a:endParaRPr lang="fr-FR" dirty="0"/>
          </a:p>
          <a:p>
            <a:pPr algn="just">
              <a:buNone/>
            </a:pPr>
            <a:endParaRPr lang="fr-F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3" name="Text Box 9"/>
          <p:cNvSpPr txBox="1">
            <a:spLocks noChangeArrowheads="1"/>
          </p:cNvSpPr>
          <p:nvPr/>
        </p:nvSpPr>
        <p:spPr bwMode="auto">
          <a:xfrm>
            <a:off x="1043608" y="211025"/>
            <a:ext cx="7381875" cy="646331"/>
          </a:xfrm>
          <a:prstGeom prst="rect">
            <a:avLst/>
          </a:prstGeom>
          <a:noFill/>
          <a:ln w="9525">
            <a:noFill/>
            <a:miter lim="800000"/>
            <a:headEnd/>
            <a:tailEnd/>
          </a:ln>
          <a:effectLst/>
        </p:spPr>
        <p:txBody>
          <a:bodyPr>
            <a:spAutoFit/>
          </a:bodyPr>
          <a:lstStyle/>
          <a:p>
            <a:pPr algn="ctr">
              <a:spcBef>
                <a:spcPct val="50000"/>
              </a:spcBef>
              <a:defRPr/>
            </a:pPr>
            <a:r>
              <a:rPr lang="fr-FR" sz="3600" b="1" spc="520" dirty="0">
                <a:solidFill>
                  <a:srgbClr val="00B0F0"/>
                </a:solidFill>
                <a:latin typeface="Georgia" pitchFamily="18" charset="0"/>
              </a:rPr>
              <a:t>Le restaurant scolaire</a:t>
            </a:r>
          </a:p>
        </p:txBody>
      </p:sp>
      <p:sp>
        <p:nvSpPr>
          <p:cNvPr id="16394" name="Text Box 10"/>
          <p:cNvSpPr txBox="1">
            <a:spLocks noChangeArrowheads="1"/>
          </p:cNvSpPr>
          <p:nvPr/>
        </p:nvSpPr>
        <p:spPr bwMode="auto">
          <a:xfrm>
            <a:off x="251520" y="812602"/>
            <a:ext cx="8713092" cy="6924973"/>
          </a:xfrm>
          <a:prstGeom prst="rect">
            <a:avLst/>
          </a:prstGeom>
          <a:noFill/>
          <a:ln w="9525">
            <a:noFill/>
            <a:miter lim="800000"/>
            <a:headEnd/>
            <a:tailEnd/>
          </a:ln>
        </p:spPr>
        <p:txBody>
          <a:bodyPr wrap="square">
            <a:spAutoFit/>
          </a:bodyPr>
          <a:lstStyle/>
          <a:p>
            <a:pPr>
              <a:spcBef>
                <a:spcPct val="50000"/>
              </a:spcBef>
              <a:buFont typeface="Arial" pitchFamily="34" charset="0"/>
              <a:buChar char="•"/>
              <a:defRPr/>
            </a:pPr>
            <a:endParaRPr lang="fr-FR" altLang="fr-FR" b="1" dirty="0">
              <a:solidFill>
                <a:srgbClr val="C00000"/>
              </a:solidFill>
              <a:latin typeface="Georgia" pitchFamily="18" charset="0"/>
            </a:endParaRPr>
          </a:p>
          <a:p>
            <a:pPr>
              <a:spcBef>
                <a:spcPct val="50000"/>
              </a:spcBef>
              <a:buFont typeface="Arial" pitchFamily="34" charset="0"/>
              <a:buChar char="•"/>
              <a:defRPr/>
            </a:pPr>
            <a:r>
              <a:rPr lang="fr-FR" altLang="fr-FR" sz="2400" b="1" dirty="0">
                <a:solidFill>
                  <a:srgbClr val="C00000"/>
                </a:solidFill>
                <a:latin typeface="Georgia" pitchFamily="18" charset="0"/>
              </a:rPr>
              <a:t>Près de 610 repas </a:t>
            </a:r>
            <a:r>
              <a:rPr lang="fr-FR" altLang="fr-FR" sz="2400" dirty="0">
                <a:solidFill>
                  <a:srgbClr val="C00000"/>
                </a:solidFill>
                <a:latin typeface="Georgia" pitchFamily="18" charset="0"/>
              </a:rPr>
              <a:t>quotidiens confectionnés </a:t>
            </a:r>
            <a:r>
              <a:rPr lang="fr-FR" altLang="fr-FR" sz="2400" b="1" dirty="0">
                <a:solidFill>
                  <a:srgbClr val="C00000"/>
                </a:solidFill>
                <a:latin typeface="Georgia" pitchFamily="18" charset="0"/>
              </a:rPr>
              <a:t>sur place  par le chef et son équipe, </a:t>
            </a:r>
            <a:r>
              <a:rPr lang="fr-FR" altLang="fr-FR" sz="2400" dirty="0">
                <a:solidFill>
                  <a:srgbClr val="C00000"/>
                </a:solidFill>
                <a:latin typeface="Georgia" pitchFamily="18" charset="0"/>
              </a:rPr>
              <a:t>dans une démarche de circuits courts (produits locaux voire bio)</a:t>
            </a:r>
            <a:endParaRPr lang="fr-FR" altLang="fr-FR" dirty="0">
              <a:solidFill>
                <a:srgbClr val="C00000"/>
              </a:solidFill>
              <a:latin typeface="Georgia" pitchFamily="18" charset="0"/>
            </a:endParaRPr>
          </a:p>
          <a:p>
            <a:pPr>
              <a:spcBef>
                <a:spcPct val="50000"/>
              </a:spcBef>
              <a:buFont typeface="Arial" pitchFamily="34" charset="0"/>
              <a:buChar char="•"/>
              <a:defRPr/>
            </a:pPr>
            <a:r>
              <a:rPr lang="fr-FR" altLang="fr-FR" b="1" dirty="0">
                <a:solidFill>
                  <a:srgbClr val="000000"/>
                </a:solidFill>
                <a:latin typeface="Georgia" pitchFamily="18" charset="0"/>
              </a:rPr>
              <a:t>Le service de restauration scolaire, de type self, fonctionne entre 11h35 et 13h15</a:t>
            </a:r>
            <a:r>
              <a:rPr lang="fr-FR" altLang="fr-FR" dirty="0">
                <a:solidFill>
                  <a:srgbClr val="000000"/>
                </a:solidFill>
                <a:latin typeface="Georgia" pitchFamily="18" charset="0"/>
              </a:rPr>
              <a:t>. </a:t>
            </a:r>
            <a:r>
              <a:rPr lang="fr-FR" altLang="fr-FR" b="1" dirty="0">
                <a:solidFill>
                  <a:srgbClr val="000000"/>
                </a:solidFill>
                <a:latin typeface="Georgia" pitchFamily="18" charset="0"/>
              </a:rPr>
              <a:t>Passage en fonction des emplois du temps des élèves et de certaines priorités </a:t>
            </a:r>
            <a:r>
              <a:rPr lang="fr-FR" altLang="fr-FR" dirty="0">
                <a:solidFill>
                  <a:srgbClr val="000000"/>
                </a:solidFill>
                <a:latin typeface="Georgia" pitchFamily="18" charset="0"/>
              </a:rPr>
              <a:t>(AS, clubs,...)</a:t>
            </a:r>
          </a:p>
          <a:p>
            <a:pPr>
              <a:spcBef>
                <a:spcPct val="50000"/>
              </a:spcBef>
              <a:buFont typeface="Arial" pitchFamily="34" charset="0"/>
              <a:buChar char="•"/>
              <a:defRPr/>
            </a:pPr>
            <a:endParaRPr lang="fr-FR" altLang="fr-FR" dirty="0">
              <a:solidFill>
                <a:srgbClr val="000000"/>
              </a:solidFill>
              <a:latin typeface="Georgia" pitchFamily="18" charset="0"/>
            </a:endParaRPr>
          </a:p>
          <a:p>
            <a:pPr>
              <a:spcBef>
                <a:spcPct val="50000"/>
              </a:spcBef>
              <a:buFont typeface="Arial" pitchFamily="34" charset="0"/>
              <a:buChar char="•"/>
              <a:defRPr/>
            </a:pPr>
            <a:r>
              <a:rPr lang="fr-FR" altLang="fr-FR" b="1" dirty="0">
                <a:solidFill>
                  <a:schemeClr val="accent4"/>
                </a:solidFill>
                <a:latin typeface="Georgia" pitchFamily="18" charset="0"/>
              </a:rPr>
              <a:t>L’accès </a:t>
            </a:r>
            <a:r>
              <a:rPr lang="fr-FR" altLang="fr-FR" dirty="0">
                <a:solidFill>
                  <a:schemeClr val="accent4"/>
                </a:solidFill>
                <a:latin typeface="Georgia" pitchFamily="18" charset="0"/>
              </a:rPr>
              <a:t>au restaurant est soumis à une </a:t>
            </a:r>
            <a:r>
              <a:rPr lang="fr-FR" altLang="fr-FR" b="1" dirty="0">
                <a:solidFill>
                  <a:schemeClr val="accent4"/>
                </a:solidFill>
                <a:latin typeface="Georgia" pitchFamily="18" charset="0"/>
              </a:rPr>
              <a:t>reconnaissance biométrique </a:t>
            </a:r>
            <a:r>
              <a:rPr lang="fr-FR" altLang="fr-FR" dirty="0">
                <a:solidFill>
                  <a:schemeClr val="accent4"/>
                </a:solidFill>
                <a:latin typeface="Georgia" pitchFamily="18" charset="0"/>
              </a:rPr>
              <a:t>(contours de la main)- Possibilité de carte magnétique, payable en cas de perte.</a:t>
            </a:r>
          </a:p>
          <a:p>
            <a:pPr>
              <a:spcBef>
                <a:spcPct val="50000"/>
              </a:spcBef>
              <a:buFont typeface="Arial" pitchFamily="34" charset="0"/>
              <a:buChar char="•"/>
              <a:defRPr/>
            </a:pPr>
            <a:endParaRPr lang="fr-FR" altLang="fr-FR" dirty="0">
              <a:solidFill>
                <a:schemeClr val="accent4"/>
              </a:solidFill>
              <a:latin typeface="Georgia" pitchFamily="18" charset="0"/>
            </a:endParaRPr>
          </a:p>
          <a:p>
            <a:pPr>
              <a:spcBef>
                <a:spcPct val="50000"/>
              </a:spcBef>
              <a:buFont typeface="Arial" pitchFamily="34" charset="0"/>
              <a:buChar char="•"/>
              <a:defRPr/>
            </a:pPr>
            <a:r>
              <a:rPr lang="fr-FR" altLang="fr-FR" b="1" dirty="0">
                <a:solidFill>
                  <a:schemeClr val="accent4"/>
                </a:solidFill>
                <a:latin typeface="Georgia" pitchFamily="18" charset="0"/>
              </a:rPr>
              <a:t>Choix du régime pour la restauration scolaire </a:t>
            </a:r>
            <a:r>
              <a:rPr lang="fr-FR" altLang="fr-FR" dirty="0">
                <a:solidFill>
                  <a:schemeClr val="accent4"/>
                </a:solidFill>
                <a:latin typeface="Georgia" pitchFamily="18" charset="0"/>
              </a:rPr>
              <a:t>: 2 possibilités</a:t>
            </a:r>
          </a:p>
          <a:p>
            <a:pPr>
              <a:spcBef>
                <a:spcPct val="50000"/>
              </a:spcBef>
              <a:buFont typeface="Wingdings" pitchFamily="2" charset="2"/>
              <a:buChar char="è"/>
              <a:defRPr/>
            </a:pPr>
            <a:r>
              <a:rPr lang="fr-FR" altLang="fr-FR" u="sng" dirty="0">
                <a:solidFill>
                  <a:schemeClr val="accent4"/>
                </a:solidFill>
                <a:latin typeface="Georgia" pitchFamily="18" charset="0"/>
                <a:sym typeface="Wingdings"/>
              </a:rPr>
              <a:t>DP 4 jours </a:t>
            </a:r>
            <a:r>
              <a:rPr lang="fr-FR" altLang="fr-FR" dirty="0">
                <a:solidFill>
                  <a:schemeClr val="accent4"/>
                </a:solidFill>
                <a:latin typeface="Georgia" pitchFamily="18" charset="0"/>
                <a:sym typeface="Wingdings"/>
              </a:rPr>
              <a:t>( système de forfait annuel)   </a:t>
            </a:r>
          </a:p>
          <a:p>
            <a:pPr>
              <a:spcBef>
                <a:spcPct val="50000"/>
              </a:spcBef>
              <a:buFont typeface="Wingdings" pitchFamily="2" charset="2"/>
              <a:buChar char="è"/>
              <a:defRPr/>
            </a:pPr>
            <a:r>
              <a:rPr lang="fr-FR" altLang="fr-FR" u="sng" dirty="0">
                <a:solidFill>
                  <a:schemeClr val="accent4"/>
                </a:solidFill>
                <a:latin typeface="Georgia" pitchFamily="18" charset="0"/>
                <a:sym typeface="Wingdings"/>
              </a:rPr>
              <a:t>Externe </a:t>
            </a:r>
            <a:r>
              <a:rPr lang="fr-FR" altLang="fr-FR" dirty="0">
                <a:solidFill>
                  <a:schemeClr val="accent4"/>
                </a:solidFill>
                <a:latin typeface="Georgia" pitchFamily="18" charset="0"/>
                <a:sym typeface="Wingdings"/>
              </a:rPr>
              <a:t>( possibilité de manger occasionnellement en avertissant à l’avance ou possibilité de manger 1 ou 2 jours par semaine, toujours les mêmes jours)</a:t>
            </a:r>
          </a:p>
          <a:p>
            <a:pPr>
              <a:spcBef>
                <a:spcPct val="50000"/>
              </a:spcBef>
              <a:buFont typeface="Wingdings" pitchFamily="2" charset="2"/>
              <a:buChar char="è"/>
              <a:defRPr/>
            </a:pPr>
            <a:endParaRPr lang="fr-FR" altLang="fr-FR" dirty="0">
              <a:solidFill>
                <a:schemeClr val="accent4"/>
              </a:solidFill>
              <a:latin typeface="Georgia" pitchFamily="18" charset="0"/>
              <a:sym typeface="Wingdings"/>
            </a:endParaRPr>
          </a:p>
          <a:p>
            <a:pPr>
              <a:spcBef>
                <a:spcPct val="50000"/>
              </a:spcBef>
              <a:buFont typeface="Wingdings" pitchFamily="2" charset="2"/>
              <a:buChar char="è"/>
              <a:defRPr/>
            </a:pPr>
            <a:endParaRPr lang="fr-FR" altLang="fr-FR" dirty="0">
              <a:solidFill>
                <a:schemeClr val="accent4"/>
              </a:solidFill>
              <a:latin typeface="Georgia" pitchFamily="18" charset="0"/>
              <a:sym typeface="Wingdings"/>
            </a:endParaRPr>
          </a:p>
          <a:p>
            <a:pPr>
              <a:spcBef>
                <a:spcPct val="50000"/>
              </a:spcBef>
              <a:buFont typeface="Wingdings" pitchFamily="2" charset="2"/>
              <a:buChar char="è"/>
              <a:defRPr/>
            </a:pPr>
            <a:endParaRPr lang="fr-FR" altLang="fr-FR" dirty="0">
              <a:solidFill>
                <a:schemeClr val="accent4"/>
              </a:solidFill>
              <a:latin typeface="Georgia" pitchFamily="18" charset="0"/>
            </a:endParaRPr>
          </a:p>
        </p:txBody>
      </p:sp>
      <p:pic>
        <p:nvPicPr>
          <p:cNvPr id="5124" name="Picture 9" descr="Résultat de recherche d'images pour &quot;assiette couverts&quot;"/>
          <p:cNvPicPr>
            <a:picLocks noChangeAspect="1" noChangeArrowheads="1"/>
          </p:cNvPicPr>
          <p:nvPr/>
        </p:nvPicPr>
        <p:blipFill>
          <a:blip r:embed="rId2" cstate="print"/>
          <a:srcRect/>
          <a:stretch>
            <a:fillRect/>
          </a:stretch>
        </p:blipFill>
        <p:spPr bwMode="auto">
          <a:xfrm>
            <a:off x="251520" y="188640"/>
            <a:ext cx="971550" cy="96043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C7964827-C321-42DA-8049-AA1CA9044BDC}"/>
              </a:ext>
            </a:extLst>
          </p:cNvPr>
          <p:cNvSpPr>
            <a:spLocks noGrp="1"/>
          </p:cNvSpPr>
          <p:nvPr>
            <p:ph idx="1"/>
          </p:nvPr>
        </p:nvSpPr>
        <p:spPr>
          <a:xfrm>
            <a:off x="323528" y="908720"/>
            <a:ext cx="8229600" cy="4752528"/>
          </a:xfrm>
        </p:spPr>
        <p:txBody>
          <a:bodyPr/>
          <a:lstStyle/>
          <a:p>
            <a:pPr>
              <a:spcBef>
                <a:spcPct val="50000"/>
              </a:spcBef>
              <a:buFont typeface="Arial" pitchFamily="34" charset="0"/>
              <a:buChar char="•"/>
              <a:defRPr/>
            </a:pPr>
            <a:r>
              <a:rPr lang="fr-FR" altLang="fr-FR" sz="2000" b="1" dirty="0">
                <a:solidFill>
                  <a:schemeClr val="accent4"/>
                </a:solidFill>
                <a:latin typeface="Georgia" pitchFamily="18" charset="0"/>
              </a:rPr>
              <a:t>Tarification</a:t>
            </a:r>
            <a:r>
              <a:rPr lang="fr-FR" altLang="fr-FR" sz="2000" dirty="0">
                <a:solidFill>
                  <a:schemeClr val="accent4"/>
                </a:solidFill>
                <a:latin typeface="Georgia" pitchFamily="18" charset="0"/>
              </a:rPr>
              <a:t>: </a:t>
            </a:r>
          </a:p>
          <a:p>
            <a:pPr>
              <a:spcBef>
                <a:spcPct val="50000"/>
              </a:spcBef>
              <a:buFont typeface="Wingdings" panose="05000000000000000000" pitchFamily="2" charset="2"/>
              <a:buChar char="è"/>
              <a:defRPr/>
            </a:pPr>
            <a:r>
              <a:rPr lang="fr-FR" altLang="fr-FR" sz="1800" u="sng" dirty="0">
                <a:solidFill>
                  <a:schemeClr val="accent4"/>
                </a:solidFill>
                <a:latin typeface="Georgia" pitchFamily="18" charset="0"/>
                <a:sym typeface="Wingdings"/>
              </a:rPr>
              <a:t>pour les DP</a:t>
            </a:r>
            <a:r>
              <a:rPr lang="fr-FR" altLang="fr-FR" sz="1800" dirty="0">
                <a:solidFill>
                  <a:schemeClr val="accent4"/>
                </a:solidFill>
                <a:latin typeface="Georgia" pitchFamily="18" charset="0"/>
                <a:sym typeface="Wingdings"/>
              </a:rPr>
              <a:t>: paiement trimestriel </a:t>
            </a:r>
          </a:p>
          <a:p>
            <a:pPr>
              <a:spcBef>
                <a:spcPct val="50000"/>
              </a:spcBef>
              <a:buFont typeface="Wingdings" panose="05000000000000000000" pitchFamily="2" charset="2"/>
              <a:buChar char="è"/>
              <a:defRPr/>
            </a:pPr>
            <a:r>
              <a:rPr lang="fr-FR" altLang="fr-FR" sz="1800" dirty="0">
                <a:solidFill>
                  <a:schemeClr val="accent4"/>
                </a:solidFill>
                <a:latin typeface="Georgia" pitchFamily="18" charset="0"/>
                <a:sym typeface="Wingdings"/>
              </a:rPr>
              <a:t>Coût du repas à l’année (2025) : </a:t>
            </a:r>
            <a:r>
              <a:rPr lang="fr-FR" altLang="fr-FR" sz="1800" dirty="0">
                <a:latin typeface="Georgia" pitchFamily="18" charset="0"/>
                <a:sym typeface="Wingdings"/>
              </a:rPr>
              <a:t>618,55 € </a:t>
            </a:r>
            <a:r>
              <a:rPr lang="fr-FR" altLang="fr-FR" sz="1800" b="1" dirty="0">
                <a:solidFill>
                  <a:schemeClr val="accent4"/>
                </a:solidFill>
                <a:latin typeface="Georgia" pitchFamily="18" charset="0"/>
                <a:sym typeface="Wingdings"/>
              </a:rPr>
              <a:t>La facture est envoyée par mail en milieu de trimestre.</a:t>
            </a:r>
          </a:p>
          <a:p>
            <a:pPr marL="0" indent="0">
              <a:spcBef>
                <a:spcPct val="50000"/>
              </a:spcBef>
              <a:buNone/>
              <a:defRPr/>
            </a:pPr>
            <a:r>
              <a:rPr lang="fr-FR" altLang="fr-FR" sz="1800" dirty="0">
                <a:solidFill>
                  <a:schemeClr val="accent4"/>
                </a:solidFill>
                <a:latin typeface="Georgia" pitchFamily="18" charset="0"/>
                <a:sym typeface="Wingdings"/>
              </a:rPr>
              <a:t> </a:t>
            </a:r>
            <a:r>
              <a:rPr lang="fr-FR" altLang="fr-FR" sz="1800" u="sng" dirty="0">
                <a:solidFill>
                  <a:schemeClr val="accent4"/>
                </a:solidFill>
                <a:latin typeface="Georgia" pitchFamily="18" charset="0"/>
                <a:sym typeface="Wingdings"/>
              </a:rPr>
              <a:t>pour les externes</a:t>
            </a:r>
            <a:r>
              <a:rPr lang="fr-FR" altLang="fr-FR" sz="1800" dirty="0">
                <a:solidFill>
                  <a:schemeClr val="accent4"/>
                </a:solidFill>
                <a:latin typeface="Georgia" pitchFamily="18" charset="0"/>
                <a:sym typeface="Wingdings"/>
              </a:rPr>
              <a:t>: repas payables </a:t>
            </a:r>
            <a:r>
              <a:rPr lang="fr-FR" altLang="fr-FR" sz="1800" u="sng" dirty="0">
                <a:solidFill>
                  <a:schemeClr val="accent4"/>
                </a:solidFill>
                <a:latin typeface="Georgia" pitchFamily="18" charset="0"/>
                <a:sym typeface="Wingdings"/>
              </a:rPr>
              <a:t>d’avance</a:t>
            </a:r>
            <a:r>
              <a:rPr lang="fr-FR" altLang="fr-FR" sz="1800" dirty="0">
                <a:solidFill>
                  <a:schemeClr val="accent4"/>
                </a:solidFill>
                <a:latin typeface="Georgia" pitchFamily="18" charset="0"/>
                <a:sym typeface="Wingdings"/>
              </a:rPr>
              <a:t> ( </a:t>
            </a:r>
            <a:r>
              <a:rPr lang="fr-FR" altLang="fr-FR" sz="1800" dirty="0">
                <a:latin typeface="Georgia" pitchFamily="18" charset="0"/>
                <a:sym typeface="Wingdings"/>
              </a:rPr>
              <a:t>5,30 € en 2025</a:t>
            </a:r>
            <a:r>
              <a:rPr lang="fr-FR" altLang="fr-FR" sz="1800" dirty="0">
                <a:solidFill>
                  <a:schemeClr val="accent4"/>
                </a:solidFill>
                <a:latin typeface="Georgia" pitchFamily="18" charset="0"/>
                <a:sym typeface="Wingdings"/>
              </a:rPr>
              <a:t>).</a:t>
            </a:r>
          </a:p>
          <a:p>
            <a:pPr marL="285750" indent="-285750">
              <a:spcBef>
                <a:spcPct val="50000"/>
              </a:spcBef>
              <a:buFont typeface="Arial" panose="020B0604020202020204" pitchFamily="34" charset="0"/>
              <a:buChar char="•"/>
              <a:defRPr/>
            </a:pPr>
            <a:r>
              <a:rPr lang="fr-FR" altLang="fr-FR" sz="2000" b="1" dirty="0">
                <a:solidFill>
                  <a:schemeClr val="accent4"/>
                </a:solidFill>
                <a:latin typeface="Georgia" pitchFamily="18" charset="0"/>
                <a:sym typeface="Wingdings"/>
              </a:rPr>
              <a:t>Moyens de paiement:</a:t>
            </a:r>
          </a:p>
          <a:p>
            <a:pPr marL="0" indent="0">
              <a:spcBef>
                <a:spcPct val="50000"/>
              </a:spcBef>
              <a:buNone/>
              <a:defRPr/>
            </a:pPr>
            <a:r>
              <a:rPr lang="fr-FR" altLang="fr-FR" sz="1800" dirty="0">
                <a:solidFill>
                  <a:schemeClr val="accent4"/>
                </a:solidFill>
                <a:latin typeface="Georgia" pitchFamily="18" charset="0"/>
                <a:sym typeface="Wingdings"/>
              </a:rPr>
              <a:t>Pour les externes : espèces, chèques, télépaiement</a:t>
            </a:r>
          </a:p>
          <a:p>
            <a:pPr marL="0" indent="0">
              <a:spcBef>
                <a:spcPct val="50000"/>
              </a:spcBef>
              <a:buNone/>
              <a:defRPr/>
            </a:pPr>
            <a:r>
              <a:rPr lang="fr-FR" altLang="fr-FR" sz="1800" dirty="0">
                <a:solidFill>
                  <a:schemeClr val="accent4"/>
                </a:solidFill>
                <a:latin typeface="Georgia" pitchFamily="18" charset="0"/>
                <a:sym typeface="Wingdings"/>
              </a:rPr>
              <a:t>Pour les demi-pensionnaires : espèces, chèques , télépaiement (à favoriser en priorité – paiement fractionnable)</a:t>
            </a:r>
            <a:endParaRPr lang="fr-FR" altLang="fr-FR" sz="1800" dirty="0">
              <a:solidFill>
                <a:srgbClr val="FF0000"/>
              </a:solidFill>
              <a:latin typeface="Georgia" pitchFamily="18" charset="0"/>
              <a:sym typeface="Wingdings"/>
            </a:endParaRPr>
          </a:p>
          <a:p>
            <a:pPr marL="0" indent="0">
              <a:spcBef>
                <a:spcPct val="50000"/>
              </a:spcBef>
              <a:buNone/>
              <a:defRPr/>
            </a:pPr>
            <a:r>
              <a:rPr lang="fr-FR" altLang="fr-FR" sz="1800" dirty="0">
                <a:solidFill>
                  <a:srgbClr val="0070C0"/>
                </a:solidFill>
                <a:latin typeface="Georgia" pitchFamily="18" charset="0"/>
                <a:sym typeface="Wingdings"/>
              </a:rPr>
              <a:t>Les règles de fonctionnement du service de restauration sont précisées dans la </a:t>
            </a:r>
            <a:r>
              <a:rPr lang="fr-FR" altLang="fr-FR" sz="1800" b="1" dirty="0">
                <a:solidFill>
                  <a:srgbClr val="0070C0"/>
                </a:solidFill>
                <a:latin typeface="Georgia" pitchFamily="18" charset="0"/>
                <a:sym typeface="Wingdings"/>
              </a:rPr>
              <a:t>charte</a:t>
            </a:r>
            <a:r>
              <a:rPr lang="fr-FR" altLang="fr-FR" sz="1800" dirty="0">
                <a:solidFill>
                  <a:srgbClr val="0070C0"/>
                </a:solidFill>
                <a:latin typeface="Georgia" pitchFamily="18" charset="0"/>
                <a:sym typeface="Wingdings"/>
              </a:rPr>
              <a:t> disponible sur l’ENT .</a:t>
            </a:r>
          </a:p>
          <a:p>
            <a:pPr marL="0" indent="0">
              <a:spcBef>
                <a:spcPct val="50000"/>
              </a:spcBef>
              <a:buNone/>
              <a:defRPr/>
            </a:pPr>
            <a:endParaRPr lang="fr-FR" altLang="fr-FR" sz="1800" dirty="0">
              <a:solidFill>
                <a:srgbClr val="0070C0"/>
              </a:solidFill>
              <a:latin typeface="Georgia" pitchFamily="18" charset="0"/>
              <a:sym typeface="Wingdings"/>
            </a:endParaRPr>
          </a:p>
          <a:p>
            <a:pPr marL="0" indent="0">
              <a:spcBef>
                <a:spcPct val="50000"/>
              </a:spcBef>
              <a:buNone/>
              <a:defRPr/>
            </a:pPr>
            <a:r>
              <a:rPr lang="fr-FR" altLang="fr-FR" sz="1800" dirty="0">
                <a:solidFill>
                  <a:srgbClr val="0070C0"/>
                </a:solidFill>
                <a:latin typeface="Georgia" pitchFamily="18" charset="0"/>
                <a:sym typeface="Wingdings"/>
              </a:rPr>
              <a:t>Attention : remise d’ordre activée à compter de 5 jours d’absence.</a:t>
            </a:r>
          </a:p>
          <a:p>
            <a:pPr marL="0" indent="0">
              <a:spcBef>
                <a:spcPct val="50000"/>
              </a:spcBef>
              <a:buNone/>
              <a:defRPr/>
            </a:pPr>
            <a:endParaRPr lang="fr-FR" altLang="fr-FR" sz="1800" dirty="0">
              <a:solidFill>
                <a:srgbClr val="0070C0"/>
              </a:solidFill>
              <a:latin typeface="Georgia" pitchFamily="18" charset="0"/>
              <a:sym typeface="Wingdings"/>
            </a:endParaRPr>
          </a:p>
          <a:p>
            <a:endParaRPr lang="fr-FR" dirty="0"/>
          </a:p>
        </p:txBody>
      </p:sp>
    </p:spTree>
    <p:extLst>
      <p:ext uri="{BB962C8B-B14F-4D97-AF65-F5344CB8AC3E}">
        <p14:creationId xmlns:p14="http://schemas.microsoft.com/office/powerpoint/2010/main" val="1737400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5" name="Text Box 17"/>
          <p:cNvSpPr txBox="1">
            <a:spLocks noChangeArrowheads="1"/>
          </p:cNvSpPr>
          <p:nvPr/>
        </p:nvSpPr>
        <p:spPr bwMode="auto">
          <a:xfrm>
            <a:off x="500067" y="458788"/>
            <a:ext cx="8199437" cy="584200"/>
          </a:xfrm>
          <a:prstGeom prst="rect">
            <a:avLst/>
          </a:prstGeom>
          <a:noFill/>
          <a:ln w="9525">
            <a:noFill/>
            <a:miter lim="800000"/>
            <a:headEnd/>
            <a:tailEnd/>
          </a:ln>
          <a:effectLst/>
        </p:spPr>
        <p:txBody>
          <a:bodyPr>
            <a:spAutoFit/>
          </a:bodyPr>
          <a:lstStyle/>
          <a:p>
            <a:pPr algn="ctr">
              <a:spcBef>
                <a:spcPct val="50000"/>
              </a:spcBef>
              <a:defRPr/>
            </a:pPr>
            <a:r>
              <a:rPr lang="fr-FR" sz="3200" b="1" spc="530" dirty="0">
                <a:solidFill>
                  <a:srgbClr val="00B0F0"/>
                </a:solidFill>
                <a:effectLst>
                  <a:outerShdw blurRad="38100" dist="38100" dir="2700000" algn="tl">
                    <a:srgbClr val="FFFFFF"/>
                  </a:outerShdw>
                </a:effectLst>
                <a:latin typeface="Georgia" pitchFamily="18" charset="0"/>
              </a:rPr>
              <a:t>Les transports scolaires</a:t>
            </a:r>
            <a:endParaRPr lang="fr-FR" b="1" dirty="0">
              <a:solidFill>
                <a:srgbClr val="00B0F0"/>
              </a:solidFill>
              <a:effectLst>
                <a:outerShdw blurRad="38100" dist="38100" dir="2700000" algn="tl">
                  <a:srgbClr val="FFFFFF"/>
                </a:outerShdw>
              </a:effectLst>
              <a:latin typeface="Georgia" pitchFamily="18" charset="0"/>
            </a:endParaRPr>
          </a:p>
        </p:txBody>
      </p:sp>
      <p:sp>
        <p:nvSpPr>
          <p:cNvPr id="12361" name="Text Box 73"/>
          <p:cNvSpPr txBox="1">
            <a:spLocks noChangeArrowheads="1"/>
          </p:cNvSpPr>
          <p:nvPr/>
        </p:nvSpPr>
        <p:spPr bwMode="auto">
          <a:xfrm>
            <a:off x="539554" y="1484786"/>
            <a:ext cx="8064500" cy="1754326"/>
          </a:xfrm>
          <a:prstGeom prst="rect">
            <a:avLst/>
          </a:prstGeom>
          <a:solidFill>
            <a:schemeClr val="accent5">
              <a:lumMod val="75000"/>
            </a:schemeClr>
          </a:solidFill>
          <a:ln w="9525">
            <a:noFill/>
            <a:miter lim="800000"/>
            <a:headEnd/>
            <a:tailEnd/>
          </a:ln>
        </p:spPr>
        <p:txBody>
          <a:bodyPr wrap="square">
            <a:spAutoFit/>
          </a:bodyPr>
          <a:lstStyle/>
          <a:p>
            <a:pPr algn="ctr">
              <a:spcBef>
                <a:spcPct val="50000"/>
              </a:spcBef>
              <a:defRPr/>
            </a:pPr>
            <a:r>
              <a:rPr lang="fr-FR" sz="2400" dirty="0">
                <a:latin typeface="Georgia" pitchFamily="18" charset="0"/>
              </a:rPr>
              <a:t>Depuis le 1</a:t>
            </a:r>
            <a:r>
              <a:rPr lang="fr-FR" sz="2400" baseline="30000" dirty="0">
                <a:latin typeface="Georgia" pitchFamily="18" charset="0"/>
              </a:rPr>
              <a:t>er</a:t>
            </a:r>
            <a:r>
              <a:rPr lang="fr-FR" sz="2400" dirty="0">
                <a:latin typeface="Georgia" pitchFamily="18" charset="0"/>
              </a:rPr>
              <a:t> janvier 2020, les transports scolaires sont de la compétence de la Région</a:t>
            </a:r>
          </a:p>
          <a:p>
            <a:pPr algn="ctr">
              <a:spcBef>
                <a:spcPct val="50000"/>
              </a:spcBef>
              <a:defRPr/>
            </a:pPr>
            <a:r>
              <a:rPr lang="fr-FR" sz="2400" dirty="0">
                <a:latin typeface="Georgia" pitchFamily="18" charset="0"/>
              </a:rPr>
              <a:t>Les transports scolaires sont financés par le Conseil Départemental de l’Ain. </a:t>
            </a:r>
          </a:p>
        </p:txBody>
      </p:sp>
      <p:sp>
        <p:nvSpPr>
          <p:cNvPr id="12397" name="Text Box 109"/>
          <p:cNvSpPr txBox="1">
            <a:spLocks noChangeArrowheads="1"/>
          </p:cNvSpPr>
          <p:nvPr/>
        </p:nvSpPr>
        <p:spPr bwMode="auto">
          <a:xfrm>
            <a:off x="539554" y="3501009"/>
            <a:ext cx="8064500" cy="1938992"/>
          </a:xfrm>
          <a:prstGeom prst="rect">
            <a:avLst/>
          </a:prstGeom>
          <a:solidFill>
            <a:schemeClr val="bg1"/>
          </a:solidFill>
          <a:ln w="9525">
            <a:noFill/>
            <a:miter lim="800000"/>
            <a:headEnd/>
            <a:tailEnd/>
          </a:ln>
        </p:spPr>
        <p:txBody>
          <a:bodyPr wrap="square">
            <a:spAutoFit/>
          </a:bodyPr>
          <a:lstStyle/>
          <a:p>
            <a:pPr algn="ctr">
              <a:spcBef>
                <a:spcPct val="50000"/>
              </a:spcBef>
            </a:pPr>
            <a:r>
              <a:rPr lang="fr-FR" sz="2000" b="1" dirty="0">
                <a:latin typeface="Georgia" pitchFamily="18" charset="0"/>
              </a:rPr>
              <a:t>Pour plus d’informations, consultez : </a:t>
            </a:r>
            <a:r>
              <a:rPr lang="fr-FR" sz="2000" b="1" dirty="0">
                <a:latin typeface="Georgia" pitchFamily="18" charset="0"/>
                <a:hlinkClick r:id="rId2"/>
              </a:rPr>
              <a:t>https://www.auvergnerhonealpes.fr/370-ain.htm</a:t>
            </a:r>
            <a:endParaRPr lang="fr-FR" sz="2000" b="1" dirty="0">
              <a:solidFill>
                <a:srgbClr val="002060"/>
              </a:solidFill>
              <a:latin typeface="Georgia" pitchFamily="18" charset="0"/>
            </a:endParaRPr>
          </a:p>
          <a:p>
            <a:pPr algn="ctr">
              <a:spcBef>
                <a:spcPct val="50000"/>
              </a:spcBef>
            </a:pPr>
            <a:r>
              <a:rPr lang="fr-FR" sz="2000" b="1" i="1" dirty="0">
                <a:solidFill>
                  <a:srgbClr val="FF0000"/>
                </a:solidFill>
                <a:latin typeface="Georgia" pitchFamily="18" charset="0"/>
              </a:rPr>
              <a:t>Si difficultés : 04 80 00 70 00</a:t>
            </a:r>
          </a:p>
          <a:p>
            <a:pPr algn="ctr">
              <a:spcBef>
                <a:spcPct val="50000"/>
              </a:spcBef>
            </a:pPr>
            <a:r>
              <a:rPr lang="fr-FR" sz="2000" b="1" i="1" dirty="0">
                <a:solidFill>
                  <a:srgbClr val="002060"/>
                </a:solidFill>
                <a:latin typeface="Georgia" pitchFamily="18" charset="0"/>
              </a:rPr>
              <a:t>Les inscriptions se sont faites en ligne et peuvent encore se faire </a:t>
            </a:r>
            <a:r>
              <a:rPr lang="fr-FR" sz="1600" b="1" i="1" dirty="0">
                <a:solidFill>
                  <a:srgbClr val="002060"/>
                </a:solidFill>
                <a:latin typeface="Georgia" pitchFamily="18" charset="0"/>
              </a:rPr>
              <a:t>(après le 19/07, frais de 30 euros)</a:t>
            </a:r>
            <a:endParaRPr lang="fr-FR" sz="1200" i="1" dirty="0">
              <a:latin typeface="Georgi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51389A0-4432-4527-ABB8-22A84C39176D}"/>
              </a:ext>
            </a:extLst>
          </p:cNvPr>
          <p:cNvSpPr>
            <a:spLocks noGrp="1"/>
          </p:cNvSpPr>
          <p:nvPr>
            <p:ph/>
          </p:nvPr>
        </p:nvSpPr>
        <p:spPr>
          <a:xfrm>
            <a:off x="457200" y="210388"/>
            <a:ext cx="8229600" cy="5850731"/>
          </a:xfrm>
        </p:spPr>
        <p:txBody>
          <a:bodyPr/>
          <a:lstStyle/>
          <a:p>
            <a:pPr marL="0" indent="0" algn="ctr">
              <a:buNone/>
            </a:pPr>
            <a:r>
              <a:rPr lang="fr-FR" b="1" dirty="0">
                <a:solidFill>
                  <a:srgbClr val="00B0F0"/>
                </a:solidFill>
              </a:rPr>
              <a:t>Le numérique et l’Education aux Médias et l’Information </a:t>
            </a:r>
          </a:p>
          <a:p>
            <a:pPr marL="0" indent="0">
              <a:buNone/>
            </a:pPr>
            <a:endParaRPr lang="fr-FR" dirty="0"/>
          </a:p>
          <a:p>
            <a:r>
              <a:rPr lang="fr-FR" dirty="0"/>
              <a:t>Les connexions et différents codes (session/ENT)</a:t>
            </a:r>
          </a:p>
          <a:p>
            <a:pPr marL="0" indent="0">
              <a:buNone/>
            </a:pPr>
            <a:endParaRPr lang="fr-FR" dirty="0"/>
          </a:p>
          <a:p>
            <a:r>
              <a:rPr lang="fr-FR" dirty="0"/>
              <a:t>Les évaluations nationales de rentrée</a:t>
            </a:r>
          </a:p>
        </p:txBody>
      </p:sp>
    </p:spTree>
    <p:extLst>
      <p:ext uri="{BB962C8B-B14F-4D97-AF65-F5344CB8AC3E}">
        <p14:creationId xmlns:p14="http://schemas.microsoft.com/office/powerpoint/2010/main" val="2089280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A412A8-E578-4C34-912A-E8703E98C830}"/>
              </a:ext>
            </a:extLst>
          </p:cNvPr>
          <p:cNvSpPr>
            <a:spLocks noGrp="1"/>
          </p:cNvSpPr>
          <p:nvPr>
            <p:ph type="title"/>
          </p:nvPr>
        </p:nvSpPr>
        <p:spPr/>
        <p:txBody>
          <a:bodyPr/>
          <a:lstStyle/>
          <a:p>
            <a:r>
              <a:rPr lang="fr-FR" b="1" dirty="0">
                <a:solidFill>
                  <a:srgbClr val="00B0F0"/>
                </a:solidFill>
              </a:rPr>
              <a:t>Dates importantes</a:t>
            </a:r>
          </a:p>
        </p:txBody>
      </p:sp>
      <p:sp>
        <p:nvSpPr>
          <p:cNvPr id="3" name="Espace réservé du contenu 2">
            <a:extLst>
              <a:ext uri="{FF2B5EF4-FFF2-40B4-BE49-F238E27FC236}">
                <a16:creationId xmlns:a16="http://schemas.microsoft.com/office/drawing/2014/main" id="{3DA76068-7AFE-4AFD-B684-9E1E99D9615B}"/>
              </a:ext>
            </a:extLst>
          </p:cNvPr>
          <p:cNvSpPr>
            <a:spLocks noGrp="1"/>
          </p:cNvSpPr>
          <p:nvPr>
            <p:ph sz="half" idx="1"/>
          </p:nvPr>
        </p:nvSpPr>
        <p:spPr>
          <a:xfrm>
            <a:off x="445623" y="1166217"/>
            <a:ext cx="4013200" cy="4525566"/>
          </a:xfrm>
        </p:spPr>
        <p:txBody>
          <a:bodyPr/>
          <a:lstStyle/>
          <a:p>
            <a:pPr marL="0" indent="0">
              <a:buNone/>
            </a:pPr>
            <a:r>
              <a:rPr lang="fr-FR" dirty="0"/>
              <a:t>Réunions :</a:t>
            </a:r>
          </a:p>
          <a:p>
            <a:r>
              <a:rPr lang="fr-FR" dirty="0"/>
              <a:t>Parents/professeur principal :</a:t>
            </a:r>
          </a:p>
          <a:p>
            <a:pPr marL="0" indent="0">
              <a:buNone/>
            </a:pPr>
            <a:r>
              <a:rPr lang="fr-FR" dirty="0"/>
              <a:t>jeudi 17 septembre à 18h  </a:t>
            </a:r>
          </a:p>
          <a:p>
            <a:r>
              <a:rPr lang="fr-FR" dirty="0"/>
              <a:t>Parents/AESH : jeudi 17 septembre à 17h pour les élèves notifiés MDPH</a:t>
            </a:r>
          </a:p>
          <a:p>
            <a:pPr marL="0" indent="0">
              <a:buNone/>
            </a:pPr>
            <a:endParaRPr lang="fr-FR" sz="1200" dirty="0"/>
          </a:p>
          <a:p>
            <a:r>
              <a:rPr lang="fr-FR" dirty="0"/>
              <a:t>Parents/professeurs : rencontres individuelles.</a:t>
            </a:r>
          </a:p>
        </p:txBody>
      </p:sp>
      <p:sp>
        <p:nvSpPr>
          <p:cNvPr id="4" name="Espace réservé du contenu 3">
            <a:extLst>
              <a:ext uri="{FF2B5EF4-FFF2-40B4-BE49-F238E27FC236}">
                <a16:creationId xmlns:a16="http://schemas.microsoft.com/office/drawing/2014/main" id="{71454142-26B9-40E4-BBB6-AFC864A4E157}"/>
              </a:ext>
            </a:extLst>
          </p:cNvPr>
          <p:cNvSpPr>
            <a:spLocks noGrp="1"/>
          </p:cNvSpPr>
          <p:nvPr>
            <p:ph sz="half" idx="2"/>
          </p:nvPr>
        </p:nvSpPr>
        <p:spPr>
          <a:xfrm>
            <a:off x="4566532" y="1268760"/>
            <a:ext cx="4013200" cy="5184576"/>
          </a:xfrm>
        </p:spPr>
        <p:txBody>
          <a:bodyPr/>
          <a:lstStyle/>
          <a:p>
            <a:r>
              <a:rPr lang="fr-FR" dirty="0"/>
              <a:t>Evaluations nationales de rentrée entre le 7 au 25 septembre</a:t>
            </a:r>
          </a:p>
          <a:p>
            <a:pPr marL="0" indent="0">
              <a:buNone/>
            </a:pPr>
            <a:endParaRPr lang="fr-FR" dirty="0"/>
          </a:p>
          <a:p>
            <a:pPr marL="0" indent="0">
              <a:buNone/>
            </a:pPr>
            <a:r>
              <a:rPr lang="fr-FR" sz="2000" dirty="0"/>
              <a:t>Une évaluation numérique en maths, une évaluation numérique en français et un test de fluence. </a:t>
            </a:r>
            <a:r>
              <a:rPr lang="fr-FR" sz="2000" i="1" dirty="0"/>
              <a:t>Les évaluations numériques se font sur temps scolaire, pendant une session de 2h </a:t>
            </a:r>
          </a:p>
          <a:p>
            <a:pPr marL="0" indent="0">
              <a:buNone/>
            </a:pPr>
            <a:r>
              <a:rPr lang="fr-FR" sz="2000" i="1" dirty="0"/>
              <a:t>Les évaluations en EPS se font en cours, sur un créneau de 2h.</a:t>
            </a:r>
          </a:p>
        </p:txBody>
      </p:sp>
    </p:spTree>
    <p:extLst>
      <p:ext uri="{BB962C8B-B14F-4D97-AF65-F5344CB8AC3E}">
        <p14:creationId xmlns:p14="http://schemas.microsoft.com/office/powerpoint/2010/main" val="2102087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1505F-6B30-49D0-A88E-A48E12D2DFCE}"/>
              </a:ext>
            </a:extLst>
          </p:cNvPr>
          <p:cNvSpPr>
            <a:spLocks noGrp="1"/>
          </p:cNvSpPr>
          <p:nvPr>
            <p:ph type="title"/>
          </p:nvPr>
        </p:nvSpPr>
        <p:spPr/>
        <p:txBody>
          <a:bodyPr/>
          <a:lstStyle/>
          <a:p>
            <a:r>
              <a:rPr lang="fr-FR" b="1" dirty="0">
                <a:solidFill>
                  <a:srgbClr val="00B0F0"/>
                </a:solidFill>
              </a:rPr>
              <a:t>QUESTIONS/REPONSES</a:t>
            </a:r>
          </a:p>
        </p:txBody>
      </p:sp>
      <p:sp>
        <p:nvSpPr>
          <p:cNvPr id="4" name="Espace réservé du contenu 3">
            <a:extLst>
              <a:ext uri="{FF2B5EF4-FFF2-40B4-BE49-F238E27FC236}">
                <a16:creationId xmlns:a16="http://schemas.microsoft.com/office/drawing/2014/main" id="{DBFC72F4-9B61-4556-AB23-2543FD38BB61}"/>
              </a:ext>
            </a:extLst>
          </p:cNvPr>
          <p:cNvSpPr>
            <a:spLocks noGrp="1"/>
          </p:cNvSpPr>
          <p:nvPr>
            <p:ph sz="half" idx="2"/>
          </p:nvPr>
        </p:nvSpPr>
        <p:spPr>
          <a:xfrm>
            <a:off x="323528" y="1600200"/>
            <a:ext cx="8363273" cy="4525566"/>
          </a:xfrm>
        </p:spPr>
        <p:txBody>
          <a:bodyPr/>
          <a:lstStyle/>
          <a:p>
            <a:pPr marL="0" indent="0">
              <a:buNone/>
            </a:pPr>
            <a:endParaRPr lang="fr-FR" dirty="0"/>
          </a:p>
          <a:p>
            <a:pPr marL="0" indent="0">
              <a:buNone/>
            </a:pPr>
            <a:endParaRPr lang="fr-FR" dirty="0"/>
          </a:p>
          <a:p>
            <a:pPr marL="0" indent="0">
              <a:buNone/>
            </a:pPr>
            <a:r>
              <a:rPr lang="fr-FR" i="1" dirty="0"/>
              <a:t>Intervention de M. Jacquelin, Président de la FCPE</a:t>
            </a:r>
          </a:p>
          <a:p>
            <a:pPr marL="0" indent="0">
              <a:buNone/>
            </a:pPr>
            <a:endParaRPr lang="fr-FR" dirty="0"/>
          </a:p>
          <a:p>
            <a:pPr marL="0" indent="0">
              <a:buNone/>
            </a:pPr>
            <a:endParaRPr lang="fr-FR" dirty="0"/>
          </a:p>
          <a:p>
            <a:pPr marL="0" indent="0">
              <a:buNone/>
            </a:pPr>
            <a:endParaRPr lang="fr-FR" dirty="0"/>
          </a:p>
          <a:p>
            <a:pPr marL="0" indent="0" algn="ctr">
              <a:buNone/>
            </a:pPr>
            <a:r>
              <a:rPr lang="fr-FR" dirty="0"/>
              <a:t>Bonne soirée à tous et bonne rentrée !</a:t>
            </a:r>
          </a:p>
        </p:txBody>
      </p:sp>
    </p:spTree>
    <p:extLst>
      <p:ext uri="{BB962C8B-B14F-4D97-AF65-F5344CB8AC3E}">
        <p14:creationId xmlns:p14="http://schemas.microsoft.com/office/powerpoint/2010/main" val="3175452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4A0CE2-4545-43D7-A86D-604751812B3F}"/>
              </a:ext>
            </a:extLst>
          </p:cNvPr>
          <p:cNvSpPr>
            <a:spLocks noGrp="1"/>
          </p:cNvSpPr>
          <p:nvPr>
            <p:ph type="title"/>
          </p:nvPr>
        </p:nvSpPr>
        <p:spPr>
          <a:xfrm>
            <a:off x="737424" y="548680"/>
            <a:ext cx="7290054" cy="1124712"/>
          </a:xfrm>
        </p:spPr>
        <p:txBody>
          <a:bodyPr/>
          <a:lstStyle/>
          <a:p>
            <a:r>
              <a:rPr lang="fr-FR" dirty="0"/>
              <a:t>PIX 6</a:t>
            </a:r>
            <a:r>
              <a:rPr lang="fr-FR" baseline="30000" dirty="0"/>
              <a:t>e</a:t>
            </a:r>
            <a:r>
              <a:rPr lang="fr-FR" dirty="0"/>
              <a:t> : attestation de sensibilisation au numérique</a:t>
            </a:r>
          </a:p>
        </p:txBody>
      </p:sp>
      <p:sp>
        <p:nvSpPr>
          <p:cNvPr id="3" name="Espace réservé du contenu 2">
            <a:extLst>
              <a:ext uri="{FF2B5EF4-FFF2-40B4-BE49-F238E27FC236}">
                <a16:creationId xmlns:a16="http://schemas.microsoft.com/office/drawing/2014/main" id="{F2A7D7AA-80E0-4E55-873C-716C6318FA3F}"/>
              </a:ext>
            </a:extLst>
          </p:cNvPr>
          <p:cNvSpPr>
            <a:spLocks noGrp="1"/>
          </p:cNvSpPr>
          <p:nvPr>
            <p:ph idx="1"/>
          </p:nvPr>
        </p:nvSpPr>
        <p:spPr>
          <a:xfrm>
            <a:off x="428342" y="2420874"/>
            <a:ext cx="7908218" cy="3268561"/>
          </a:xfrm>
        </p:spPr>
        <p:txBody>
          <a:bodyPr>
            <a:normAutofit fontScale="92500"/>
          </a:bodyPr>
          <a:lstStyle/>
          <a:p>
            <a:r>
              <a:rPr lang="fr-FR" sz="2100" b="1" dirty="0"/>
              <a:t>- Un parcours “Protection et Sécurité numérique”</a:t>
            </a:r>
            <a:r>
              <a:rPr lang="fr-FR" sz="2100" dirty="0"/>
              <a:t> </a:t>
            </a:r>
          </a:p>
          <a:p>
            <a:pPr lvl="1"/>
            <a:r>
              <a:rPr lang="fr-FR" sz="1800" dirty="0"/>
              <a:t>focus sur le </a:t>
            </a:r>
            <a:r>
              <a:rPr lang="fr-FR" sz="1800" b="1" dirty="0"/>
              <a:t>cyberharcèlement</a:t>
            </a:r>
            <a:r>
              <a:rPr lang="fr-FR" sz="1800" dirty="0"/>
              <a:t> et sa prévention </a:t>
            </a:r>
          </a:p>
          <a:p>
            <a:pPr lvl="1"/>
            <a:r>
              <a:rPr lang="fr-FR" sz="1800" dirty="0"/>
              <a:t>Protection des données (mot de passe, réseaux sociaux, spam…)</a:t>
            </a:r>
          </a:p>
          <a:p>
            <a:pPr marL="96012" lvl="1" indent="0">
              <a:buNone/>
            </a:pPr>
            <a:r>
              <a:rPr lang="fr-FR" sz="1800" dirty="0">
                <a:sym typeface="Wingdings" panose="05000000000000000000" pitchFamily="2" charset="2"/>
              </a:rPr>
              <a:t> </a:t>
            </a:r>
            <a:r>
              <a:rPr lang="fr-FR" sz="1800" i="1" dirty="0">
                <a:sym typeface="Wingdings" panose="05000000000000000000" pitchFamily="2" charset="2"/>
              </a:rPr>
              <a:t>1h de préparation en demi-groupe par Mme Jamin</a:t>
            </a:r>
            <a:endParaRPr lang="fr-FR" sz="1800" i="1" dirty="0"/>
          </a:p>
          <a:p>
            <a:pPr lvl="1"/>
            <a:endParaRPr lang="fr-FR" sz="1800" b="1" dirty="0"/>
          </a:p>
          <a:p>
            <a:pPr marL="96012" lvl="1" indent="0">
              <a:buNone/>
            </a:pPr>
            <a:r>
              <a:rPr lang="fr-FR" sz="2100" b="1" dirty="0"/>
              <a:t>- Un parcours « Initiation aux compétences numériques »</a:t>
            </a:r>
            <a:r>
              <a:rPr lang="fr-FR" sz="2100" dirty="0"/>
              <a:t> </a:t>
            </a:r>
          </a:p>
          <a:p>
            <a:pPr lvl="1">
              <a:buFont typeface="Wingdings" panose="05000000000000000000" pitchFamily="2" charset="2"/>
              <a:buChar char="§"/>
            </a:pPr>
            <a:r>
              <a:rPr lang="fr-FR" sz="1800" dirty="0"/>
              <a:t> Enregistrer et télécharger un doc, envoyer un mail</a:t>
            </a:r>
          </a:p>
          <a:p>
            <a:pPr lvl="1">
              <a:buFont typeface="Wingdings" panose="05000000000000000000" pitchFamily="2" charset="2"/>
              <a:buChar char="§"/>
            </a:pPr>
            <a:r>
              <a:rPr lang="fr-FR" sz="1800" dirty="0"/>
              <a:t> Notion de bureautique (traitement de texte…)</a:t>
            </a:r>
          </a:p>
          <a:p>
            <a:pPr lvl="1">
              <a:buFont typeface="Wingdings" panose="05000000000000000000" pitchFamily="2" charset="2"/>
              <a:buChar char="§"/>
            </a:pPr>
            <a:r>
              <a:rPr lang="fr-FR" sz="1800" dirty="0"/>
              <a:t> Aspects techniques : parties d’un ordinateur, utilisation d’une souris ...</a:t>
            </a:r>
          </a:p>
          <a:p>
            <a:pPr marL="96012" lvl="1" indent="0">
              <a:buNone/>
            </a:pPr>
            <a:r>
              <a:rPr lang="fr-FR" sz="1800" dirty="0">
                <a:sym typeface="Wingdings" panose="05000000000000000000" pitchFamily="2" charset="2"/>
              </a:rPr>
              <a:t> </a:t>
            </a:r>
            <a:r>
              <a:rPr lang="fr-FR" sz="1800" i="1" dirty="0">
                <a:sym typeface="Wingdings" panose="05000000000000000000" pitchFamily="2" charset="2"/>
              </a:rPr>
              <a:t>1h de préparation en demi-groupe avec M. Dejoux</a:t>
            </a:r>
            <a:endParaRPr lang="fr-FR" sz="1800" i="1" dirty="0"/>
          </a:p>
        </p:txBody>
      </p:sp>
      <p:pic>
        <p:nvPicPr>
          <p:cNvPr id="5" name="Image 4">
            <a:extLst>
              <a:ext uri="{FF2B5EF4-FFF2-40B4-BE49-F238E27FC236}">
                <a16:creationId xmlns:a16="http://schemas.microsoft.com/office/drawing/2014/main" id="{B0D52378-4503-403F-8F20-69FD08CDE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1167" y="2131123"/>
            <a:ext cx="1714500" cy="1414463"/>
          </a:xfrm>
          <a:prstGeom prst="rect">
            <a:avLst/>
          </a:prstGeom>
        </p:spPr>
      </p:pic>
    </p:spTree>
    <p:extLst>
      <p:ext uri="{BB962C8B-B14F-4D97-AF65-F5344CB8AC3E}">
        <p14:creationId xmlns:p14="http://schemas.microsoft.com/office/powerpoint/2010/main" val="2581166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83BE54-6244-4290-9E9F-CB87EE31D599}"/>
              </a:ext>
            </a:extLst>
          </p:cNvPr>
          <p:cNvSpPr>
            <a:spLocks noGrp="1"/>
          </p:cNvSpPr>
          <p:nvPr>
            <p:ph type="title"/>
          </p:nvPr>
        </p:nvSpPr>
        <p:spPr>
          <a:xfrm>
            <a:off x="615898" y="424367"/>
            <a:ext cx="7290054" cy="1124712"/>
          </a:xfrm>
        </p:spPr>
        <p:txBody>
          <a:bodyPr/>
          <a:lstStyle/>
          <a:p>
            <a:r>
              <a:rPr lang="fr-FR" dirty="0"/>
              <a:t>PIX : des parcours pour les parents !</a:t>
            </a:r>
          </a:p>
        </p:txBody>
      </p:sp>
      <p:pic>
        <p:nvPicPr>
          <p:cNvPr id="4" name="Espace réservé du contenu 3">
            <a:extLst>
              <a:ext uri="{FF2B5EF4-FFF2-40B4-BE49-F238E27FC236}">
                <a16:creationId xmlns:a16="http://schemas.microsoft.com/office/drawing/2014/main" id="{33266B8D-59DE-407D-A0C0-1FE2CDBC2D89}"/>
              </a:ext>
            </a:extLst>
          </p:cNvPr>
          <p:cNvPicPr>
            <a:picLocks noGrp="1" noChangeAspect="1"/>
          </p:cNvPicPr>
          <p:nvPr>
            <p:ph idx="1"/>
          </p:nvPr>
        </p:nvPicPr>
        <p:blipFill rotWithShape="1">
          <a:blip r:embed="rId2"/>
          <a:srcRect t="22773"/>
          <a:stretch/>
        </p:blipFill>
        <p:spPr>
          <a:xfrm>
            <a:off x="344679" y="2371685"/>
            <a:ext cx="8564264" cy="3405709"/>
          </a:xfrm>
          <a:prstGeom prst="rect">
            <a:avLst/>
          </a:prstGeom>
        </p:spPr>
      </p:pic>
      <p:pic>
        <p:nvPicPr>
          <p:cNvPr id="6" name="Graphique 5">
            <a:extLst>
              <a:ext uri="{FF2B5EF4-FFF2-40B4-BE49-F238E27FC236}">
                <a16:creationId xmlns:a16="http://schemas.microsoft.com/office/drawing/2014/main" id="{AC1FED02-E9AE-46C9-9C4C-24A686F6DAC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43319" y="986723"/>
            <a:ext cx="2125266" cy="1618060"/>
          </a:xfrm>
          <a:prstGeom prst="rect">
            <a:avLst/>
          </a:prstGeom>
        </p:spPr>
      </p:pic>
    </p:spTree>
    <p:extLst>
      <p:ext uri="{BB962C8B-B14F-4D97-AF65-F5344CB8AC3E}">
        <p14:creationId xmlns:p14="http://schemas.microsoft.com/office/powerpoint/2010/main" val="67016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E1EC43-5F86-4615-82EF-338C6B22197F}"/>
              </a:ext>
            </a:extLst>
          </p:cNvPr>
          <p:cNvSpPr>
            <a:spLocks noGrp="1"/>
          </p:cNvSpPr>
          <p:nvPr>
            <p:ph type="title"/>
          </p:nvPr>
        </p:nvSpPr>
        <p:spPr>
          <a:xfrm>
            <a:off x="3857625" y="857250"/>
            <a:ext cx="4006268" cy="1124712"/>
          </a:xfrm>
        </p:spPr>
        <p:txBody>
          <a:bodyPr/>
          <a:lstStyle/>
          <a:p>
            <a:r>
              <a:rPr lang="fr-FR" dirty="0"/>
              <a:t>CDI : Infos générales</a:t>
            </a:r>
          </a:p>
        </p:txBody>
      </p:sp>
      <p:sp>
        <p:nvSpPr>
          <p:cNvPr id="3" name="Espace réservé du contenu 2">
            <a:extLst>
              <a:ext uri="{FF2B5EF4-FFF2-40B4-BE49-F238E27FC236}">
                <a16:creationId xmlns:a16="http://schemas.microsoft.com/office/drawing/2014/main" id="{F69BA4DD-D896-4C41-ABFE-45146035653F}"/>
              </a:ext>
            </a:extLst>
          </p:cNvPr>
          <p:cNvSpPr>
            <a:spLocks noGrp="1"/>
          </p:cNvSpPr>
          <p:nvPr>
            <p:ph idx="1"/>
          </p:nvPr>
        </p:nvSpPr>
        <p:spPr>
          <a:xfrm>
            <a:off x="3919756" y="1860908"/>
            <a:ext cx="5071145" cy="4029737"/>
          </a:xfrm>
        </p:spPr>
        <p:txBody>
          <a:bodyPr>
            <a:normAutofit fontScale="92500" lnSpcReduction="20000"/>
          </a:bodyPr>
          <a:lstStyle/>
          <a:p>
            <a:r>
              <a:rPr lang="fr-FR" sz="2100" u="sng" dirty="0"/>
              <a:t>Horaires d’ouverture : </a:t>
            </a:r>
          </a:p>
          <a:p>
            <a:r>
              <a:rPr lang="fr-FR" sz="2100" dirty="0"/>
              <a:t>Lundi 9h30-17h / Mardi 8h30-17h  / </a:t>
            </a:r>
          </a:p>
          <a:p>
            <a:r>
              <a:rPr lang="fr-FR" sz="2100" dirty="0"/>
              <a:t>Jeudi 8h30-17h / Vendredi 8h30-16h</a:t>
            </a:r>
          </a:p>
          <a:p>
            <a:r>
              <a:rPr lang="fr-FR" sz="2100" dirty="0"/>
              <a:t>Fermé le mercredi matin, mais possibilité d’aller en étude avec un AED.</a:t>
            </a:r>
          </a:p>
          <a:p>
            <a:r>
              <a:rPr lang="fr-FR" sz="2100" u="sng" dirty="0"/>
              <a:t>Accueil :</a:t>
            </a:r>
          </a:p>
          <a:p>
            <a:r>
              <a:rPr lang="fr-FR" sz="2100" dirty="0"/>
              <a:t>- Pendant les heures d’étude (inscriptions auprès des AED), carnet obligatoire.</a:t>
            </a:r>
          </a:p>
          <a:p>
            <a:r>
              <a:rPr lang="fr-FR" sz="2100" dirty="0"/>
              <a:t>- Aux récréations du matin et de l’après-midi</a:t>
            </a:r>
          </a:p>
          <a:p>
            <a:r>
              <a:rPr lang="fr-FR" sz="2100" dirty="0"/>
              <a:t>- Entre 12h30 et 14h</a:t>
            </a:r>
          </a:p>
          <a:p>
            <a:r>
              <a:rPr lang="fr-FR" sz="2100" dirty="0"/>
              <a:t>Certains créneaux peuvent être occupés par des classes pour des projets pédagogiques (EDT affiché chaque semaine sur la porte du CDI).</a:t>
            </a:r>
          </a:p>
        </p:txBody>
      </p:sp>
      <p:pic>
        <p:nvPicPr>
          <p:cNvPr id="4" name="Image 3">
            <a:extLst>
              <a:ext uri="{FF2B5EF4-FFF2-40B4-BE49-F238E27FC236}">
                <a16:creationId xmlns:a16="http://schemas.microsoft.com/office/drawing/2014/main" id="{2A00CC45-353C-4D84-8F49-CDFC3D7E3A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0"/>
            <a:ext cx="3857625" cy="5143500"/>
          </a:xfrm>
          <a:prstGeom prst="rect">
            <a:avLst/>
          </a:prstGeom>
        </p:spPr>
      </p:pic>
    </p:spTree>
    <p:extLst>
      <p:ext uri="{BB962C8B-B14F-4D97-AF65-F5344CB8AC3E}">
        <p14:creationId xmlns:p14="http://schemas.microsoft.com/office/powerpoint/2010/main" val="2229549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8DA81C-DCB2-40C9-BDD2-0FF37CCED4FF}"/>
              </a:ext>
            </a:extLst>
          </p:cNvPr>
          <p:cNvSpPr>
            <a:spLocks noGrp="1"/>
          </p:cNvSpPr>
          <p:nvPr>
            <p:ph type="title"/>
          </p:nvPr>
        </p:nvSpPr>
        <p:spPr>
          <a:xfrm>
            <a:off x="4087536" y="970752"/>
            <a:ext cx="4060796" cy="1124712"/>
          </a:xfrm>
        </p:spPr>
        <p:txBody>
          <a:bodyPr/>
          <a:lstStyle/>
          <a:p>
            <a:r>
              <a:rPr lang="fr-FR" dirty="0"/>
              <a:t>Initiation au CDI – 6e</a:t>
            </a:r>
          </a:p>
        </p:txBody>
      </p:sp>
      <p:sp>
        <p:nvSpPr>
          <p:cNvPr id="3" name="Espace réservé du contenu 2">
            <a:extLst>
              <a:ext uri="{FF2B5EF4-FFF2-40B4-BE49-F238E27FC236}">
                <a16:creationId xmlns:a16="http://schemas.microsoft.com/office/drawing/2014/main" id="{B22B26B7-A81F-4C21-9C9A-A6BC9023946E}"/>
              </a:ext>
            </a:extLst>
          </p:cNvPr>
          <p:cNvSpPr>
            <a:spLocks noGrp="1"/>
          </p:cNvSpPr>
          <p:nvPr>
            <p:ph idx="1"/>
          </p:nvPr>
        </p:nvSpPr>
        <p:spPr>
          <a:xfrm>
            <a:off x="3911368" y="2076464"/>
            <a:ext cx="4928532" cy="3829785"/>
          </a:xfrm>
        </p:spPr>
        <p:txBody>
          <a:bodyPr>
            <a:normAutofit fontScale="92500" lnSpcReduction="20000"/>
          </a:bodyPr>
          <a:lstStyle/>
          <a:p>
            <a:r>
              <a:rPr lang="fr-FR" sz="2400" dirty="0"/>
              <a:t>- 5 séances entre septembre et décembre</a:t>
            </a:r>
          </a:p>
          <a:p>
            <a:r>
              <a:rPr lang="fr-FR" sz="2400" dirty="0"/>
              <a:t>- En demi-groupe </a:t>
            </a:r>
          </a:p>
          <a:p>
            <a:endParaRPr lang="fr-FR" sz="2400" dirty="0"/>
          </a:p>
          <a:p>
            <a:r>
              <a:rPr lang="fr-FR" sz="2400" dirty="0"/>
              <a:t>Contenu :</a:t>
            </a:r>
          </a:p>
          <a:p>
            <a:r>
              <a:rPr lang="fr-FR" sz="2400" dirty="0"/>
              <a:t>- Savoir différencier les différents types de documents </a:t>
            </a:r>
          </a:p>
          <a:p>
            <a:r>
              <a:rPr lang="fr-FR" sz="2400" dirty="0"/>
              <a:t>- Utiliser le site E-</a:t>
            </a:r>
            <a:r>
              <a:rPr lang="fr-FR" sz="2400" dirty="0" err="1"/>
              <a:t>sidoc</a:t>
            </a:r>
            <a:r>
              <a:rPr lang="fr-FR" sz="2400" dirty="0"/>
              <a:t> pour faire des recherches documentaires</a:t>
            </a:r>
          </a:p>
          <a:p>
            <a:r>
              <a:rPr lang="fr-FR" sz="2400" dirty="0"/>
              <a:t>- Savoir faire une recherche efficace et pertinente sur Internet</a:t>
            </a:r>
          </a:p>
          <a:p>
            <a:r>
              <a:rPr lang="fr-FR" sz="2400" dirty="0">
                <a:sym typeface="Wingdings" panose="05000000000000000000" pitchFamily="2" charset="2"/>
              </a:rPr>
              <a:t> évaluation finale (par compétences)</a:t>
            </a:r>
            <a:endParaRPr lang="fr-FR" sz="2400" dirty="0"/>
          </a:p>
        </p:txBody>
      </p:sp>
      <p:pic>
        <p:nvPicPr>
          <p:cNvPr id="4" name="Image 3">
            <a:extLst>
              <a:ext uri="{FF2B5EF4-FFF2-40B4-BE49-F238E27FC236}">
                <a16:creationId xmlns:a16="http://schemas.microsoft.com/office/drawing/2014/main" id="{495B9A13-DF8A-4992-8CE0-0691DE2726F4}"/>
              </a:ext>
            </a:extLst>
          </p:cNvPr>
          <p:cNvPicPr>
            <a:picLocks noChangeAspect="1"/>
          </p:cNvPicPr>
          <p:nvPr/>
        </p:nvPicPr>
        <p:blipFill>
          <a:blip r:embed="rId2"/>
          <a:stretch>
            <a:fillRect/>
          </a:stretch>
        </p:blipFill>
        <p:spPr>
          <a:xfrm>
            <a:off x="187389" y="836712"/>
            <a:ext cx="3635895" cy="4847860"/>
          </a:xfrm>
          <a:prstGeom prst="rect">
            <a:avLst/>
          </a:prstGeom>
        </p:spPr>
      </p:pic>
    </p:spTree>
    <p:extLst>
      <p:ext uri="{BB962C8B-B14F-4D97-AF65-F5344CB8AC3E}">
        <p14:creationId xmlns:p14="http://schemas.microsoft.com/office/powerpoint/2010/main" val="3008423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BD92E37-00B4-43A8-95E4-2FCA7FFA1B59}"/>
              </a:ext>
            </a:extLst>
          </p:cNvPr>
          <p:cNvSpPr>
            <a:spLocks noGrp="1"/>
          </p:cNvSpPr>
          <p:nvPr>
            <p:ph/>
          </p:nvPr>
        </p:nvSpPr>
        <p:spPr>
          <a:xfrm>
            <a:off x="323528" y="116632"/>
            <a:ext cx="8229600" cy="733078"/>
          </a:xfrm>
        </p:spPr>
        <p:txBody>
          <a:bodyPr/>
          <a:lstStyle/>
          <a:p>
            <a:pPr marL="0" indent="0" algn="ctr">
              <a:buNone/>
            </a:pPr>
            <a:r>
              <a:rPr lang="fr-FR" sz="2800" b="1" dirty="0">
                <a:solidFill>
                  <a:srgbClr val="002060"/>
                </a:solidFill>
                <a:latin typeface="Georgia" panose="02040502050405020303" pitchFamily="18" charset="0"/>
              </a:rPr>
              <a:t>La classe de 6</a:t>
            </a:r>
            <a:r>
              <a:rPr lang="fr-FR" sz="2800" b="1" baseline="30000" dirty="0">
                <a:solidFill>
                  <a:srgbClr val="002060"/>
                </a:solidFill>
                <a:latin typeface="Georgia" panose="02040502050405020303" pitchFamily="18" charset="0"/>
              </a:rPr>
              <a:t>ème</a:t>
            </a:r>
            <a:endParaRPr lang="fr-FR" sz="2000" b="1" i="1" dirty="0">
              <a:solidFill>
                <a:srgbClr val="002060"/>
              </a:solidFill>
              <a:latin typeface="Georgia" panose="02040502050405020303" pitchFamily="18" charset="0"/>
            </a:endParaRPr>
          </a:p>
        </p:txBody>
      </p:sp>
      <p:sp>
        <p:nvSpPr>
          <p:cNvPr id="3" name="ZoneTexte 2">
            <a:extLst>
              <a:ext uri="{FF2B5EF4-FFF2-40B4-BE49-F238E27FC236}">
                <a16:creationId xmlns:a16="http://schemas.microsoft.com/office/drawing/2014/main" id="{3D2231AF-23EF-4228-A945-0B74CDECF21F}"/>
              </a:ext>
            </a:extLst>
          </p:cNvPr>
          <p:cNvSpPr txBox="1"/>
          <p:nvPr/>
        </p:nvSpPr>
        <p:spPr>
          <a:xfrm>
            <a:off x="467544" y="1556792"/>
            <a:ext cx="8208912" cy="3970318"/>
          </a:xfrm>
          <a:prstGeom prst="rect">
            <a:avLst/>
          </a:prstGeom>
          <a:noFill/>
        </p:spPr>
        <p:txBody>
          <a:bodyPr wrap="square" rtlCol="0">
            <a:spAutoFit/>
          </a:bodyPr>
          <a:lstStyle/>
          <a:p>
            <a:r>
              <a:rPr lang="fr-FR" dirty="0">
                <a:solidFill>
                  <a:srgbClr val="FF0000"/>
                </a:solidFill>
                <a:latin typeface="Georgia" panose="02040502050405020303" pitchFamily="18" charset="0"/>
              </a:rPr>
              <a:t>Depuis la rentrée 2024, tous les élèves bénéficient </a:t>
            </a:r>
            <a:r>
              <a:rPr lang="fr-FR" dirty="0">
                <a:latin typeface="Georgia" panose="02040502050405020303" pitchFamily="18" charset="0"/>
              </a:rPr>
              <a:t>:</a:t>
            </a:r>
          </a:p>
          <a:p>
            <a:endParaRPr lang="fr-FR" dirty="0">
              <a:latin typeface="Georgia" panose="02040502050405020303" pitchFamily="18" charset="0"/>
            </a:endParaRPr>
          </a:p>
          <a:p>
            <a:pPr marL="285750" indent="-285750">
              <a:buFontTx/>
              <a:buChar char="-"/>
            </a:pPr>
            <a:r>
              <a:rPr lang="fr-FR" dirty="0">
                <a:latin typeface="Georgia" panose="02040502050405020303" pitchFamily="18" charset="0"/>
              </a:rPr>
              <a:t>d’un </a:t>
            </a:r>
            <a:r>
              <a:rPr lang="fr-FR" b="1" dirty="0">
                <a:latin typeface="Georgia" panose="02040502050405020303" pitchFamily="18" charset="0"/>
              </a:rPr>
              <a:t>accompagnement aux devoirs</a:t>
            </a:r>
            <a:r>
              <a:rPr lang="fr-FR" dirty="0">
                <a:latin typeface="Georgia" panose="02040502050405020303" pitchFamily="18" charset="0"/>
              </a:rPr>
              <a:t>, par le dispositif Devoirs faits, afin de développer davantage leur autonomie et de réduire les inégalités devant les apprentissages. </a:t>
            </a:r>
            <a:r>
              <a:rPr lang="fr-FR" dirty="0">
                <a:solidFill>
                  <a:srgbClr val="FF0000"/>
                </a:solidFill>
                <a:latin typeface="Georgia" panose="02040502050405020303" pitchFamily="18" charset="0"/>
              </a:rPr>
              <a:t>24h sur l’année intitulées « accompagnement aux devoirs »</a:t>
            </a:r>
          </a:p>
          <a:p>
            <a:endParaRPr lang="fr-FR" dirty="0">
              <a:solidFill>
                <a:srgbClr val="FF0000"/>
              </a:solidFill>
              <a:latin typeface="Georgia" panose="02040502050405020303" pitchFamily="18" charset="0"/>
            </a:endParaRPr>
          </a:p>
          <a:p>
            <a:endParaRPr lang="fr-FR" dirty="0">
              <a:latin typeface="Georgia" panose="02040502050405020303" pitchFamily="18" charset="0"/>
            </a:endParaRPr>
          </a:p>
          <a:p>
            <a:pPr marL="285750" indent="-285750">
              <a:buFont typeface="Wingdings" panose="05000000000000000000" pitchFamily="2" charset="2"/>
              <a:buChar char="§"/>
            </a:pPr>
            <a:r>
              <a:rPr lang="fr-FR" b="1" u="sng" dirty="0">
                <a:solidFill>
                  <a:schemeClr val="accent5">
                    <a:lumMod val="50000"/>
                  </a:schemeClr>
                </a:solidFill>
                <a:latin typeface="Georgia" panose="02040502050405020303" pitchFamily="18" charset="0"/>
              </a:rPr>
              <a:t>Objectifs de cette disposition </a:t>
            </a:r>
            <a:r>
              <a:rPr lang="fr-FR" b="1" dirty="0">
                <a:solidFill>
                  <a:schemeClr val="accent5">
                    <a:lumMod val="50000"/>
                  </a:schemeClr>
                </a:solidFill>
                <a:latin typeface="Georgia" panose="02040502050405020303" pitchFamily="18" charset="0"/>
              </a:rPr>
              <a:t>: permettre de consolider les apprentissages nécessaires à l’entrée réussie en cycle 4, et se projeter avec confiance dans la suite de la scolarité au collège. </a:t>
            </a:r>
          </a:p>
          <a:p>
            <a:endParaRPr lang="fr-FR" dirty="0">
              <a:latin typeface="Georgia" panose="02040502050405020303" pitchFamily="18" charset="0"/>
            </a:endParaRPr>
          </a:p>
          <a:p>
            <a:r>
              <a:rPr lang="fr-FR" dirty="0">
                <a:latin typeface="Georgia" panose="02040502050405020303" pitchFamily="18" charset="0"/>
              </a:rPr>
              <a:t>- l’importance du planner / présentation du dispositif </a:t>
            </a:r>
          </a:p>
          <a:p>
            <a:pPr marL="285750" indent="-285750">
              <a:buFontTx/>
              <a:buChar char="-"/>
            </a:pPr>
            <a:endParaRPr lang="fr-FR" dirty="0"/>
          </a:p>
        </p:txBody>
      </p:sp>
    </p:spTree>
    <p:extLst>
      <p:ext uri="{BB962C8B-B14F-4D97-AF65-F5344CB8AC3E}">
        <p14:creationId xmlns:p14="http://schemas.microsoft.com/office/powerpoint/2010/main" val="2607291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E27203A6-6476-4DFC-A6F9-CDF8E64A753F}"/>
              </a:ext>
            </a:extLst>
          </p:cNvPr>
          <p:cNvSpPr>
            <a:spLocks noGrp="1"/>
          </p:cNvSpPr>
          <p:nvPr>
            <p:ph/>
          </p:nvPr>
        </p:nvSpPr>
        <p:spPr/>
        <p:txBody>
          <a:bodyPr/>
          <a:lstStyle/>
          <a:p>
            <a:pPr marL="0" indent="0">
              <a:buNone/>
            </a:pPr>
            <a:r>
              <a:rPr lang="fr-FR" b="1" dirty="0">
                <a:solidFill>
                  <a:srgbClr val="00B0F0"/>
                </a:solidFill>
              </a:rPr>
              <a:t>Qui contacter ?</a:t>
            </a:r>
          </a:p>
          <a:p>
            <a:pPr marL="0" indent="0">
              <a:buNone/>
            </a:pPr>
            <a:endParaRPr lang="fr-FR" sz="1400" dirty="0"/>
          </a:p>
          <a:p>
            <a:r>
              <a:rPr lang="fr-FR" dirty="0"/>
              <a:t>Pour les informations administratives, bourses, certificats de scolarité, changement de coordonnées = Mme LUYA, secrétaire, </a:t>
            </a:r>
            <a:r>
              <a:rPr lang="fr-FR" dirty="0">
                <a:solidFill>
                  <a:srgbClr val="00B0F0"/>
                </a:solidFill>
                <a:hlinkClick r:id="rId2">
                  <a:extLst>
                    <a:ext uri="{A12FA001-AC4F-418D-AE19-62706E023703}">
                      <ahyp:hlinkClr xmlns:ahyp="http://schemas.microsoft.com/office/drawing/2018/hyperlinkcolor" val="tx"/>
                    </a:ext>
                  </a:extLst>
                </a:hlinkClick>
              </a:rPr>
              <a:t>ce.0011257l@ac-lyon.fr</a:t>
            </a:r>
            <a:r>
              <a:rPr lang="fr-FR" dirty="0">
                <a:solidFill>
                  <a:srgbClr val="00B0F0"/>
                </a:solidFill>
              </a:rPr>
              <a:t> </a:t>
            </a:r>
          </a:p>
          <a:p>
            <a:pPr marL="0" indent="0">
              <a:buNone/>
            </a:pPr>
            <a:endParaRPr lang="fr-FR" dirty="0"/>
          </a:p>
          <a:p>
            <a:r>
              <a:rPr lang="fr-FR" dirty="0"/>
              <a:t>Pour le règlement des frais de demi-pension, changement de coordonnées bancaires = Mme PAULIN, secrétaire générale</a:t>
            </a:r>
          </a:p>
        </p:txBody>
      </p:sp>
    </p:spTree>
    <p:extLst>
      <p:ext uri="{BB962C8B-B14F-4D97-AF65-F5344CB8AC3E}">
        <p14:creationId xmlns:p14="http://schemas.microsoft.com/office/powerpoint/2010/main" val="1596327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CA4794E-505A-4396-A9D8-180349254DC6}"/>
              </a:ext>
            </a:extLst>
          </p:cNvPr>
          <p:cNvSpPr>
            <a:spLocks noGrp="1"/>
          </p:cNvSpPr>
          <p:nvPr>
            <p:ph/>
          </p:nvPr>
        </p:nvSpPr>
        <p:spPr/>
        <p:txBody>
          <a:bodyPr/>
          <a:lstStyle/>
          <a:p>
            <a:pPr>
              <a:buFont typeface="Arial" panose="020B0604020202020204" pitchFamily="34" charset="0"/>
              <a:buChar char="•"/>
            </a:pPr>
            <a:r>
              <a:rPr lang="fr-FR" dirty="0"/>
              <a:t>Pour signaler les éventuels problèmes de santé de votre enfant = Mme LERNOULD, infirmière </a:t>
            </a:r>
          </a:p>
          <a:p>
            <a:pPr marL="0" indent="0">
              <a:buNone/>
            </a:pPr>
            <a:endParaRPr lang="fr-FR" dirty="0"/>
          </a:p>
          <a:p>
            <a:pPr>
              <a:buFont typeface="Arial" panose="020B0604020202020204" pitchFamily="34" charset="0"/>
              <a:buChar char="•"/>
            </a:pPr>
            <a:r>
              <a:rPr lang="fr-FR" dirty="0"/>
              <a:t>Pour signaler une absence, un retard = le service vie scolaire par téléphone ou email à l’adresse </a:t>
            </a:r>
            <a:r>
              <a:rPr lang="fr-FR" dirty="0">
                <a:solidFill>
                  <a:srgbClr val="00B0F0"/>
                </a:solidFill>
                <a:hlinkClick r:id="rId2">
                  <a:extLst>
                    <a:ext uri="{A12FA001-AC4F-418D-AE19-62706E023703}">
                      <ahyp:hlinkClr xmlns:ahyp="http://schemas.microsoft.com/office/drawing/2018/hyperlinkcolor" val="tx"/>
                    </a:ext>
                  </a:extLst>
                </a:hlinkClick>
              </a:rPr>
              <a:t>vie-scolaire.0011257l@ac-lyon.fr</a:t>
            </a:r>
            <a:r>
              <a:rPr lang="fr-FR" dirty="0">
                <a:solidFill>
                  <a:srgbClr val="00B0F0"/>
                </a:solidFill>
              </a:rPr>
              <a:t>  </a:t>
            </a:r>
            <a:r>
              <a:rPr lang="fr-FR" dirty="0"/>
              <a:t>(l’absence devra être justifiée au retour – coupon dans le carnet).</a:t>
            </a:r>
          </a:p>
          <a:p>
            <a:pPr marL="0" indent="0">
              <a:buNone/>
            </a:pPr>
            <a:endParaRPr lang="fr-FR" dirty="0"/>
          </a:p>
          <a:p>
            <a:pPr marL="0" indent="0">
              <a:buNone/>
            </a:pPr>
            <a:endParaRPr lang="fr-FR" dirty="0"/>
          </a:p>
          <a:p>
            <a:endParaRPr lang="fr-FR" dirty="0"/>
          </a:p>
        </p:txBody>
      </p:sp>
    </p:spTree>
    <p:extLst>
      <p:ext uri="{BB962C8B-B14F-4D97-AF65-F5344CB8AC3E}">
        <p14:creationId xmlns:p14="http://schemas.microsoft.com/office/powerpoint/2010/main" val="98571929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tégral">
  <a:themeElements>
    <a:clrScheme name="Inté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5369</TotalTime>
  <Words>1584</Words>
  <Application>Microsoft Office PowerPoint</Application>
  <PresentationFormat>Affichage à l'écran (4:3)</PresentationFormat>
  <Paragraphs>167</Paragraphs>
  <Slides>21</Slides>
  <Notes>0</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21</vt:i4>
      </vt:variant>
    </vt:vector>
  </HeadingPairs>
  <TitlesOfParts>
    <vt:vector size="31" baseType="lpstr">
      <vt:lpstr>Arial</vt:lpstr>
      <vt:lpstr>Calibri</vt:lpstr>
      <vt:lpstr>Georgia</vt:lpstr>
      <vt:lpstr>Symbol</vt:lpstr>
      <vt:lpstr>Tw Cen MT</vt:lpstr>
      <vt:lpstr>Tw Cen MT Condensed</vt:lpstr>
      <vt:lpstr>Wingdings</vt:lpstr>
      <vt:lpstr>Wingdings 3</vt:lpstr>
      <vt:lpstr>Modèle par défaut</vt:lpstr>
      <vt:lpstr>Intégral</vt:lpstr>
      <vt:lpstr>Collège de la Dombes</vt:lpstr>
      <vt:lpstr>Présentation PowerPoint</vt:lpstr>
      <vt:lpstr>PIX 6e : attestation de sensibilisation au numérique</vt:lpstr>
      <vt:lpstr>PIX : des parcours pour les parents !</vt:lpstr>
      <vt:lpstr>CDI : Infos générales</vt:lpstr>
      <vt:lpstr>Initiation au CDI – 6e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prise en charge des élèves à besoins particuliers et l’école inclusive  </vt:lpstr>
      <vt:lpstr>Présentation PowerPoint</vt:lpstr>
      <vt:lpstr>Présentation PowerPoint</vt:lpstr>
      <vt:lpstr>Présentation PowerPoint</vt:lpstr>
      <vt:lpstr>Dates importantes</vt:lpstr>
      <vt:lpstr>QUESTIONS/REPONSES</vt:lpstr>
    </vt:vector>
  </TitlesOfParts>
  <Company>OTAN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ODEN-MANN</dc:creator>
  <cp:lastModifiedBy>principal</cp:lastModifiedBy>
  <cp:revision>424</cp:revision>
  <dcterms:created xsi:type="dcterms:W3CDTF">2006-05-10T12:16:39Z</dcterms:created>
  <dcterms:modified xsi:type="dcterms:W3CDTF">2026-09-03T15:22:27Z</dcterms:modified>
</cp:coreProperties>
</file>