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1" r:id="rId2"/>
    <p:sldId id="320" r:id="rId3"/>
    <p:sldId id="324" r:id="rId4"/>
    <p:sldId id="315" r:id="rId5"/>
    <p:sldId id="292" r:id="rId6"/>
    <p:sldId id="316" r:id="rId7"/>
    <p:sldId id="318" r:id="rId8"/>
    <p:sldId id="331" r:id="rId9"/>
    <p:sldId id="307" r:id="rId10"/>
    <p:sldId id="296" r:id="rId11"/>
    <p:sldId id="308" r:id="rId12"/>
    <p:sldId id="319" r:id="rId13"/>
    <p:sldId id="294" r:id="rId14"/>
    <p:sldId id="279" r:id="rId15"/>
    <p:sldId id="310" r:id="rId16"/>
    <p:sldId id="262" r:id="rId17"/>
    <p:sldId id="323" r:id="rId18"/>
    <p:sldId id="309" r:id="rId19"/>
    <p:sldId id="325" r:id="rId20"/>
    <p:sldId id="321" r:id="rId21"/>
    <p:sldId id="322" r:id="rId22"/>
    <p:sldId id="326" r:id="rId23"/>
    <p:sldId id="327" r:id="rId24"/>
    <p:sldId id="328" r:id="rId25"/>
    <p:sldId id="329" r:id="rId26"/>
    <p:sldId id="330" r:id="rId27"/>
  </p:sldIdLst>
  <p:sldSz cx="9144000" cy="6858000" type="screen4x3"/>
  <p:notesSz cx="9926638" cy="66627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99CCFF"/>
    <a:srgbClr val="99FFCC"/>
    <a:srgbClr val="CC99FF"/>
    <a:srgbClr val="FF9966"/>
    <a:srgbClr val="99FF99"/>
    <a:srgbClr val="FF6699"/>
    <a:srgbClr val="FFFF99"/>
    <a:srgbClr val="FF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94"/>
  </p:normalViewPr>
  <p:slideViewPr>
    <p:cSldViewPr>
      <p:cViewPr varScale="1">
        <p:scale>
          <a:sx n="68" d="100"/>
          <a:sy n="68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3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3372" y="0"/>
            <a:ext cx="4301543" cy="333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8533127-737B-4B1F-B26E-F5AC7F4B4624}" type="datetimeFigureOut">
              <a:rPr lang="fr-FR"/>
              <a:pPr>
                <a:defRPr/>
              </a:pPr>
              <a:t>28/03/2024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500063"/>
            <a:ext cx="3332162" cy="249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164801"/>
            <a:ext cx="7941310" cy="299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328059"/>
            <a:ext cx="4301543" cy="333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3372" y="6328059"/>
            <a:ext cx="4301543" cy="333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D09C814-DA70-4964-8A3A-F821D73D42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625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4FF32-7F93-4207-8A19-DDDA197E7AC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5C7DC-8246-48C3-937E-463745E3EB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5043"/>
            <a:ext cx="2057400" cy="5850731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1" y="275043"/>
            <a:ext cx="5969000" cy="585073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40E03-3C56-4186-99B7-E04A586635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5043"/>
            <a:ext cx="8229600" cy="585073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178B-9F6D-4409-914E-3882F7EFEB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FCE1B-CCB2-4D1B-9A61-0548EB0C7EF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1784" y="44065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1784" y="2906316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C98-7F89-4389-8441-38B3B4617D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73601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6CB99-CF06-4A7C-A950-68F6F2FC2D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4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4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6085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6085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D432-DCC8-4F86-82C7-13593D5D84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124FA-E9A9-4CBB-898D-705ADE94677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39DD-B6A7-4B20-B85D-A61AC371B9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5" y="272661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4709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6D619-E95E-432B-AA8D-45F1427C11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817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817" y="536734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9558E-BE54-4D28-8477-2EFDB234E03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3C74853-6333-493D-87C4-8D721E86C9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onnect.education.gouv.fr/" TargetMode="External"/><Relationship Id="rId2" Type="http://schemas.openxmlformats.org/officeDocument/2006/relationships/hyperlink" Target="https://ladombes.ent.auvergnerhonealpes.fr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teleservices.education.gouv.fr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transports01@auvergnerhonealpes.fr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boitaprof.fr/fs/Root/49hff-cm2_6eme_150x150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755576" y="692704"/>
            <a:ext cx="7772400" cy="1470025"/>
          </a:xfrm>
        </p:spPr>
        <p:txBody>
          <a:bodyPr/>
          <a:lstStyle/>
          <a:p>
            <a:r>
              <a:rPr lang="fr-FR" b="1" dirty="0">
                <a:solidFill>
                  <a:srgbClr val="002060"/>
                </a:solidFill>
                <a:latin typeface="Georgia" pitchFamily="18" charset="0"/>
              </a:rPr>
              <a:t>Collège de la Dombes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991580" y="2697407"/>
            <a:ext cx="7160840" cy="1752600"/>
          </a:xfrm>
        </p:spPr>
        <p:txBody>
          <a:bodyPr/>
          <a:lstStyle/>
          <a:p>
            <a:r>
              <a:rPr lang="fr-FR" dirty="0">
                <a:latin typeface="Georgia" pitchFamily="18" charset="0"/>
              </a:rPr>
              <a:t>Présentation pour les parents d’élèves de CM2</a:t>
            </a:r>
          </a:p>
          <a:p>
            <a:r>
              <a:rPr lang="fr-FR" dirty="0">
                <a:latin typeface="Georgia" pitchFamily="18" charset="0"/>
              </a:rPr>
              <a:t>Rentrée 2024</a:t>
            </a:r>
          </a:p>
        </p:txBody>
      </p:sp>
      <p:pic>
        <p:nvPicPr>
          <p:cNvPr id="6" name="Image 5" descr="logo2.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38955" y="1831317"/>
            <a:ext cx="866090" cy="86609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F1E5C14-8F9B-485E-9BC1-96A88DBF46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32842"/>
            <a:ext cx="9144000" cy="30963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5536" y="188640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2060"/>
                </a:solidFill>
                <a:latin typeface="Georgia" pitchFamily="18" charset="0"/>
              </a:rPr>
              <a:t>Des outils pour suivre la scolarité de votre enfant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51520" y="650305"/>
            <a:ext cx="8640960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u="sng" dirty="0">
                <a:latin typeface="Georgia" pitchFamily="18" charset="0"/>
              </a:rPr>
              <a:t> L’ENT</a:t>
            </a:r>
          </a:p>
          <a:p>
            <a:pPr algn="ctr"/>
            <a:r>
              <a:rPr lang="fr-FR" b="1" dirty="0">
                <a:latin typeface="Georgia" pitchFamily="18" charset="0"/>
                <a:hlinkClick r:id="rId2"/>
              </a:rPr>
              <a:t>https://ladombes.ent.auvergnerhonealpes.fr/</a:t>
            </a:r>
            <a:endParaRPr lang="fr-FR" b="1" dirty="0">
              <a:latin typeface="Georgia" pitchFamily="18" charset="0"/>
            </a:endParaRPr>
          </a:p>
          <a:p>
            <a:endParaRPr lang="fr-FR" sz="1000" dirty="0">
              <a:latin typeface="Georgia" pitchFamily="18" charset="0"/>
            </a:endParaRPr>
          </a:p>
          <a:p>
            <a:r>
              <a:rPr lang="fr-FR" dirty="0">
                <a:latin typeface="Georgia" pitchFamily="18" charset="0"/>
              </a:rPr>
              <a:t>Accès au </a:t>
            </a:r>
            <a:r>
              <a:rPr lang="fr-FR" b="1" dirty="0">
                <a:latin typeface="Georgia" pitchFamily="18" charset="0"/>
              </a:rPr>
              <a:t>cahier de texte en ligne</a:t>
            </a:r>
            <a:r>
              <a:rPr lang="fr-FR" dirty="0">
                <a:latin typeface="Georgia" pitchFamily="18" charset="0"/>
              </a:rPr>
              <a:t>, </a:t>
            </a:r>
            <a:r>
              <a:rPr lang="fr-FR" b="1" dirty="0">
                <a:latin typeface="Georgia" pitchFamily="18" charset="0"/>
              </a:rPr>
              <a:t>informations</a:t>
            </a:r>
            <a:r>
              <a:rPr lang="fr-FR" dirty="0">
                <a:latin typeface="Georgia" pitchFamily="18" charset="0"/>
              </a:rPr>
              <a:t> sur la vie de l’établissement.</a:t>
            </a:r>
          </a:p>
          <a:p>
            <a:r>
              <a:rPr lang="fr-FR" u="sng" dirty="0">
                <a:latin typeface="Georgia" pitchFamily="18" charset="0"/>
              </a:rPr>
              <a:t>Chaque élève et chaque parent a un accès à l’ENT.</a:t>
            </a:r>
          </a:p>
          <a:p>
            <a:pPr algn="just"/>
            <a:r>
              <a:rPr lang="fr-FR" b="1" dirty="0">
                <a:latin typeface="Georgia" pitchFamily="18" charset="0"/>
              </a:rPr>
              <a:t>Vous accédez à l’ENT avec votre compte EDUCONNECT</a:t>
            </a:r>
          </a:p>
          <a:p>
            <a:r>
              <a:rPr lang="fr-FR" dirty="0">
                <a:latin typeface="Georgia" pitchFamily="18" charset="0"/>
              </a:rPr>
              <a:t>Il est important de prendre l’habitude de </a:t>
            </a:r>
            <a:r>
              <a:rPr lang="fr-FR" u="sng" dirty="0">
                <a:latin typeface="Georgia" pitchFamily="18" charset="0"/>
              </a:rPr>
              <a:t>consulter régulièrement  l’ENT</a:t>
            </a:r>
            <a:r>
              <a:rPr lang="fr-FR" dirty="0">
                <a:latin typeface="Georgia" pitchFamily="18" charset="0"/>
              </a:rPr>
              <a:t>, tout comme le carnet de liaison de votre enfant.</a:t>
            </a:r>
          </a:p>
          <a:p>
            <a:endParaRPr lang="fr-FR" dirty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u="sng" dirty="0">
                <a:latin typeface="Georgia" pitchFamily="18" charset="0"/>
              </a:rPr>
              <a:t> PRONOTE</a:t>
            </a:r>
          </a:p>
          <a:p>
            <a:r>
              <a:rPr lang="fr-FR" dirty="0">
                <a:latin typeface="Georgia" pitchFamily="18" charset="0"/>
              </a:rPr>
              <a:t>Disponible dans l’ENT dans la rubrique « scolarité » : permet de suivre les </a:t>
            </a:r>
            <a:r>
              <a:rPr lang="fr-FR" b="1" dirty="0">
                <a:latin typeface="Georgia" pitchFamily="18" charset="0"/>
              </a:rPr>
              <a:t>résultats de votre enfant, absence/ retard , bulletins</a:t>
            </a:r>
            <a:r>
              <a:rPr lang="fr-FR" dirty="0">
                <a:latin typeface="Georgia" pitchFamily="18" charset="0"/>
              </a:rPr>
              <a:t>.</a:t>
            </a:r>
          </a:p>
          <a:p>
            <a:endParaRPr lang="fr-FR" dirty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u="sng" dirty="0">
                <a:latin typeface="Georgia" pitchFamily="18" charset="0"/>
              </a:rPr>
              <a:t>LES TELESERVICES</a:t>
            </a:r>
          </a:p>
          <a:p>
            <a:pPr algn="ctr"/>
            <a:r>
              <a:rPr lang="fr-FR" sz="2000" b="1" u="sng" dirty="0">
                <a:latin typeface="Georgia" pitchFamily="18" charset="0"/>
                <a:hlinkClick r:id="rId3"/>
              </a:rPr>
              <a:t>https://educonnect.education.gouv.fr</a:t>
            </a:r>
            <a:endParaRPr lang="fr-FR" sz="2000" b="1" u="sng" dirty="0">
              <a:latin typeface="Georgia" pitchFamily="18" charset="0"/>
            </a:endParaRPr>
          </a:p>
          <a:p>
            <a:endParaRPr lang="fr-FR" sz="800" b="1" u="sng" dirty="0">
              <a:latin typeface="Georgia" pitchFamily="18" charset="0"/>
            </a:endParaRPr>
          </a:p>
          <a:p>
            <a:r>
              <a:rPr lang="fr-FR" dirty="0">
                <a:latin typeface="Georgia" pitchFamily="18" charset="0"/>
              </a:rPr>
              <a:t>Services en ligne, pour les dossiers de </a:t>
            </a:r>
            <a:r>
              <a:rPr lang="fr-FR" b="1" dirty="0">
                <a:latin typeface="Georgia" pitchFamily="18" charset="0"/>
              </a:rPr>
              <a:t>bourses</a:t>
            </a:r>
            <a:r>
              <a:rPr lang="fr-FR" dirty="0">
                <a:latin typeface="Georgia" pitchFamily="18" charset="0"/>
              </a:rPr>
              <a:t>, l’</a:t>
            </a:r>
            <a:r>
              <a:rPr lang="fr-FR" b="1" dirty="0">
                <a:latin typeface="Georgia" pitchFamily="18" charset="0"/>
              </a:rPr>
              <a:t>orientation, les demandes d’aménagements aux examens</a:t>
            </a:r>
            <a:r>
              <a:rPr lang="fr-FR" dirty="0">
                <a:latin typeface="Georgia" pitchFamily="18" charset="0"/>
              </a:rPr>
              <a:t>…Votre compte EDUCONNECT, si vous n’en disposez pas déjà, est directement à créer par vous.</a:t>
            </a:r>
          </a:p>
          <a:p>
            <a:endParaRPr lang="fr-FR" sz="1100" dirty="0">
              <a:latin typeface="Georgia" pitchFamily="18" charset="0"/>
            </a:endParaRPr>
          </a:p>
          <a:p>
            <a:pPr algn="ctr"/>
            <a:r>
              <a:rPr lang="fr-FR" sz="1600" b="1" dirty="0">
                <a:solidFill>
                  <a:srgbClr val="7030A0"/>
                </a:solidFill>
                <a:latin typeface="Georgia" pitchFamily="18" charset="0"/>
              </a:rPr>
              <a:t>Attention à communiquer dans le dossier d’inscription une adresse mail valide et que vous consultez pour faciliter la transmission des informations.</a:t>
            </a:r>
          </a:p>
          <a:p>
            <a:endParaRPr lang="fr-FR" dirty="0">
              <a:latin typeface="Georgia" pitchFamily="18" charset="0"/>
            </a:endParaRPr>
          </a:p>
          <a:p>
            <a:endParaRPr lang="fr-FR" b="1" dirty="0">
              <a:latin typeface="Georgia" pitchFamily="18" charset="0"/>
            </a:endParaRPr>
          </a:p>
          <a:p>
            <a:endParaRPr lang="fr-FR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830320"/>
              </p:ext>
            </p:extLst>
          </p:nvPr>
        </p:nvGraphicFramePr>
        <p:xfrm>
          <a:off x="179513" y="1388351"/>
          <a:ext cx="8784975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3184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Régime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Régime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Régime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59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Demi-pensionnaire</a:t>
                      </a:r>
                      <a:r>
                        <a:rPr lang="fr-FR" b="1" baseline="0" dirty="0">
                          <a:solidFill>
                            <a:schemeClr val="tx1"/>
                          </a:solidFill>
                        </a:rPr>
                        <a:t> avec horaires encadrés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Demi-pensionnaire</a:t>
                      </a:r>
                      <a:r>
                        <a:rPr lang="fr-FR" b="1" baseline="0" dirty="0">
                          <a:solidFill>
                            <a:schemeClr val="tx1"/>
                          </a:solidFill>
                        </a:rPr>
                        <a:t> avec horaires souples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Externe</a:t>
                      </a:r>
                    </a:p>
                    <a:p>
                      <a:pPr algn="ctr"/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7672">
                <a:tc>
                  <a:txBody>
                    <a:bodyPr/>
                    <a:lstStyle/>
                    <a:p>
                      <a:r>
                        <a:rPr lang="fr-FR" sz="1600" dirty="0"/>
                        <a:t>Les élèves demi-pensionnaires en régime encadré sont </a:t>
                      </a:r>
                      <a:r>
                        <a:rPr lang="fr-FR" sz="1600" b="1" dirty="0"/>
                        <a:t>obligatoirement présents de 8h25 à 17h</a:t>
                      </a:r>
                      <a:r>
                        <a:rPr lang="fr-FR" sz="1600" dirty="0"/>
                        <a:t>.</a:t>
                      </a:r>
                      <a:endParaRPr lang="fr-FR" sz="1600" b="1" dirty="0"/>
                    </a:p>
                    <a:p>
                      <a:r>
                        <a:rPr lang="fr-FR" sz="1600" dirty="0"/>
                        <a:t>Aucune sortie sur le temps scolaire n’est autorisée à moins d’une prise en charge à l’accueil par un responsable légal (ou son représentant stipulé sur la fiche de régime rendue en début d’année scolaire et noté au dos du carnet), et ce à titre exceptionnel</a:t>
                      </a:r>
                      <a:r>
                        <a:rPr lang="fr-FR" sz="1800" dirty="0"/>
                        <a:t>.</a:t>
                      </a:r>
                      <a:endParaRPr lang="fr-FR" sz="1800" b="1" dirty="0"/>
                    </a:p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L’élève </a:t>
                      </a:r>
                      <a:r>
                        <a:rPr lang="fr-FR" sz="1600" b="1" dirty="0"/>
                        <a:t>rentre à la 1</a:t>
                      </a:r>
                      <a:r>
                        <a:rPr lang="fr-FR" sz="1600" b="1" baseline="30000" dirty="0"/>
                        <a:t>ère</a:t>
                      </a:r>
                      <a:r>
                        <a:rPr lang="fr-FR" sz="1600" b="1" dirty="0"/>
                        <a:t> heure de cours du matin et sort après la dernière heure de cours de la journée</a:t>
                      </a:r>
                      <a:r>
                        <a:rPr lang="fr-FR" sz="1600" dirty="0"/>
                        <a:t>, selon l’emploi du temps de l’élève (</a:t>
                      </a:r>
                      <a:r>
                        <a:rPr lang="fr-FR" sz="1600" u="sng" dirty="0"/>
                        <a:t>au plus tôt à 13h30 s’il n’a pas cours l’après-midi</a:t>
                      </a:r>
                      <a:r>
                        <a:rPr lang="fr-FR" sz="1600" dirty="0"/>
                        <a:t>, après avoir pris son repas au restaurant scolaire).</a:t>
                      </a:r>
                      <a:endParaRPr lang="fr-FR" sz="1600" b="1" dirty="0"/>
                    </a:p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/>
                        <a:t> </a:t>
                      </a:r>
                      <a:r>
                        <a:rPr lang="fr-FR" sz="1600" dirty="0"/>
                        <a:t>L’élève rentre à la 1</a:t>
                      </a:r>
                      <a:r>
                        <a:rPr lang="fr-FR" sz="1600" baseline="30000" dirty="0"/>
                        <a:t>ère</a:t>
                      </a:r>
                      <a:r>
                        <a:rPr lang="fr-FR" sz="1600" dirty="0"/>
                        <a:t> heure de cours du matin et de l’après-midi. Il sort après la dernière heure de cours du matin et de l’après-midi. Il sort sur le temps de la pause méridienne pour déjeuner. Aucun élève externe n’est autorisé à rester au sein de l’établissement durant sa pause méridienne.</a:t>
                      </a:r>
                      <a:endParaRPr lang="fr-FR" sz="1600" b="1" dirty="0"/>
                    </a:p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23528" y="85754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u="sng" dirty="0"/>
              <a:t>Il existe trois catégories de régimes de </a:t>
            </a:r>
            <a:r>
              <a:rPr lang="fr-FR" sz="1600" b="1" u="sng"/>
              <a:t>sorties quel </a:t>
            </a:r>
            <a:r>
              <a:rPr lang="fr-FR" sz="1600" b="1" u="sng" dirty="0"/>
              <a:t>que soit le niveau de classe.</a:t>
            </a:r>
            <a:endParaRPr lang="fr-FR" sz="1600" b="1" dirty="0"/>
          </a:p>
          <a:p>
            <a:r>
              <a:rPr lang="fr-FR" sz="1600" dirty="0"/>
              <a:t>La famille décide en début d’année du régime des entrées et des sorties :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544" y="20181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La vie scolaire</a:t>
            </a:r>
          </a:p>
          <a:p>
            <a:pPr algn="ctr"/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7504" y="634408"/>
            <a:ext cx="8424936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fr-FR" sz="1400" b="1" u="sng" dirty="0">
                <a:ea typeface="Calibri" pitchFamily="34" charset="0"/>
                <a:cs typeface="Arial" charset="0"/>
              </a:rPr>
              <a:t>LES REGIMES DE SORTIES</a:t>
            </a:r>
          </a:p>
          <a:p>
            <a:pPr eaLnBrk="0" hangingPunct="0">
              <a:buFont typeface="Wingdings" pitchFamily="2" charset="2"/>
              <a:buChar char="§"/>
            </a:pPr>
            <a:endParaRPr lang="fr-FR" sz="900" dirty="0">
              <a:ea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30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539552" y="476672"/>
            <a:ext cx="8075240" cy="5217054"/>
          </a:xfrm>
        </p:spPr>
        <p:txBody>
          <a:bodyPr/>
          <a:lstStyle/>
          <a:p>
            <a:endParaRPr lang="fr-FR" dirty="0"/>
          </a:p>
          <a:p>
            <a:pPr>
              <a:buNone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188640"/>
            <a:ext cx="8496944" cy="8248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En dehors des heures de cours /pause méridienne:</a:t>
            </a:r>
          </a:p>
          <a:p>
            <a:endParaRPr lang="fr-FR" sz="600" b="1" dirty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fr-FR" sz="2800" b="1" dirty="0">
                <a:solidFill>
                  <a:srgbClr val="002060"/>
                </a:solidFill>
                <a:latin typeface="Georgia" pitchFamily="18" charset="0"/>
              </a:rPr>
              <a:t> les </a:t>
            </a:r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heures d’étude (ou de permanence</a:t>
            </a:r>
            <a:r>
              <a:rPr lang="fr-FR" sz="2800" b="1" dirty="0">
                <a:solidFill>
                  <a:srgbClr val="002060"/>
                </a:solidFill>
                <a:latin typeface="Georgia" pitchFamily="18" charset="0"/>
              </a:rPr>
              <a:t>) </a:t>
            </a:r>
          </a:p>
          <a:p>
            <a:pPr>
              <a:buFontTx/>
              <a:buChar char="-"/>
            </a:pPr>
            <a:endParaRPr lang="fr-FR" sz="1100" b="1" dirty="0">
              <a:solidFill>
                <a:srgbClr val="002060"/>
              </a:solidFill>
              <a:latin typeface="Georgia" pitchFamily="18" charset="0"/>
            </a:endParaRPr>
          </a:p>
          <a:p>
            <a:endParaRPr lang="fr-FR" sz="900" b="1" dirty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r>
              <a:rPr lang="fr-FR" sz="2800" b="1" dirty="0">
                <a:solidFill>
                  <a:srgbClr val="002060"/>
                </a:solidFill>
                <a:latin typeface="Georgia" pitchFamily="18" charset="0"/>
              </a:rPr>
              <a:t>le </a:t>
            </a:r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CDI</a:t>
            </a:r>
          </a:p>
          <a:p>
            <a:pPr marL="457200" indent="-457200">
              <a:buFontTx/>
              <a:buChar char="-"/>
            </a:pPr>
            <a:endParaRPr lang="fr-FR" sz="3200" b="1" dirty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endParaRPr lang="fr-FR" sz="3200" b="1" dirty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endParaRPr lang="fr-FR" sz="3200" b="1" dirty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endParaRPr lang="fr-FR" sz="2000" b="1" dirty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L’association sportive (AS) :</a:t>
            </a:r>
            <a:r>
              <a:rPr lang="fr-FR" sz="2000" dirty="0">
                <a:solidFill>
                  <a:srgbClr val="002060"/>
                </a:solidFill>
                <a:latin typeface="Forte" pitchFamily="66" charset="0"/>
              </a:rPr>
              <a:t>Exemples : football ; basket; plein air, badminton ; volley ; tennis de table, tennis. Pendant la pause méridienne et/ou le mercredi après-midi</a:t>
            </a:r>
          </a:p>
          <a:p>
            <a:pPr marL="457200" indent="-457200">
              <a:buFontTx/>
              <a:buChar char="-"/>
            </a:pPr>
            <a:endParaRPr lang="fr-FR" sz="1400" b="1" dirty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La salle du foyer</a:t>
            </a:r>
            <a:endParaRPr lang="fr-FR" sz="2400" b="1" dirty="0">
              <a:solidFill>
                <a:srgbClr val="7030A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endParaRPr lang="fr-FR" sz="3200" b="1" dirty="0">
              <a:solidFill>
                <a:srgbClr val="7030A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endParaRPr lang="fr-FR" sz="3200" b="1" dirty="0">
              <a:solidFill>
                <a:srgbClr val="7030A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endParaRPr lang="fr-FR" sz="3200" b="1" dirty="0">
              <a:solidFill>
                <a:srgbClr val="7030A0"/>
              </a:solidFill>
              <a:latin typeface="Georgia" pitchFamily="18" charset="0"/>
            </a:endParaRPr>
          </a:p>
          <a:p>
            <a:pPr marL="457200" indent="-457200">
              <a:buFontTx/>
              <a:buChar char="-"/>
            </a:pPr>
            <a:endParaRPr lang="fr-FR" sz="2800" b="1" dirty="0">
              <a:solidFill>
                <a:srgbClr val="7030A0"/>
              </a:solidFill>
              <a:latin typeface="Georgia" pitchFamily="18" charset="0"/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8FC078E-ED43-4583-8BF0-7520AA45E3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56" y="2118270"/>
            <a:ext cx="2578477" cy="193385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616B6C3-E86C-4587-9459-85010ED60F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273" y="2059954"/>
            <a:ext cx="2733986" cy="20504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124744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  <a:latin typeface="Georgia" pitchFamily="18" charset="0"/>
              </a:rPr>
              <a:t>La prise en charge des élèves à besoins particuliers et l’école inclusive 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8712968" cy="5256584"/>
          </a:xfrm>
        </p:spPr>
        <p:txBody>
          <a:bodyPr/>
          <a:lstStyle/>
          <a:p>
            <a:pPr algn="just">
              <a:buFont typeface="Symbol"/>
              <a:buChar char="Þ"/>
            </a:pPr>
            <a:r>
              <a:rPr lang="fr-FR" sz="1800" i="1" dirty="0">
                <a:latin typeface="Georgia" pitchFamily="18" charset="0"/>
              </a:rPr>
              <a:t>Dès la fin d’année, les professeurs des écoles travaillent en lien avec les professeurs principaux de 6</a:t>
            </a:r>
            <a:r>
              <a:rPr lang="fr-FR" sz="1800" i="1" baseline="30000" dirty="0">
                <a:latin typeface="Georgia" pitchFamily="18" charset="0"/>
              </a:rPr>
              <a:t>ème</a:t>
            </a:r>
            <a:r>
              <a:rPr lang="fr-FR" sz="1800" i="1" dirty="0">
                <a:latin typeface="Georgia" pitchFamily="18" charset="0"/>
              </a:rPr>
              <a:t> pour faire la liaison sur la situation des élèves et les compétences non acquises.</a:t>
            </a:r>
          </a:p>
          <a:p>
            <a:pPr algn="just">
              <a:buFont typeface="Arial" pitchFamily="34" charset="0"/>
              <a:buChar char="•"/>
            </a:pPr>
            <a:r>
              <a:rPr lang="fr-FR" sz="2400" b="1" dirty="0">
                <a:latin typeface="Georgia" pitchFamily="18" charset="0"/>
              </a:rPr>
              <a:t>Les PAP </a:t>
            </a:r>
            <a:r>
              <a:rPr lang="fr-FR" sz="2400" dirty="0">
                <a:latin typeface="Georgia" pitchFamily="18" charset="0"/>
              </a:rPr>
              <a:t>(Plan d’Accompagnement personnalisé) </a:t>
            </a:r>
            <a:r>
              <a:rPr lang="fr-FR" sz="2400" b="1" dirty="0">
                <a:latin typeface="Georgia" pitchFamily="18" charset="0"/>
              </a:rPr>
              <a:t>et PPRE</a:t>
            </a:r>
            <a:r>
              <a:rPr lang="fr-FR" sz="2400" dirty="0">
                <a:latin typeface="Georgia" pitchFamily="18" charset="0"/>
              </a:rPr>
              <a:t> (Programme Personnalisé de Réussite Educative) </a:t>
            </a:r>
            <a:r>
              <a:rPr lang="fr-FR" sz="2000" dirty="0">
                <a:latin typeface="Georgia" pitchFamily="18" charset="0"/>
              </a:rPr>
              <a:t>sont formalisés en début d’année, après quelques semaines d’adaptation, pour répondre aux besoins éducatifs particuliers en fonction de la situation de l’élève en proposant  notamment des aménagements pédagogiques.</a:t>
            </a:r>
          </a:p>
          <a:p>
            <a:pPr algn="just">
              <a:buFont typeface="Arial" pitchFamily="34" charset="0"/>
              <a:buChar char="•"/>
            </a:pPr>
            <a:endParaRPr lang="fr-FR" sz="800" dirty="0">
              <a:latin typeface="Georgia" pitchFamily="18" charset="0"/>
            </a:endParaRPr>
          </a:p>
          <a:p>
            <a:pPr algn="just"/>
            <a:r>
              <a:rPr lang="fr-FR" sz="2400" dirty="0">
                <a:latin typeface="Georgia" pitchFamily="18" charset="0"/>
              </a:rPr>
              <a:t>Pour les situations médicales, un </a:t>
            </a:r>
            <a:r>
              <a:rPr lang="fr-FR" sz="2400" b="1" dirty="0">
                <a:latin typeface="Georgia" pitchFamily="18" charset="0"/>
              </a:rPr>
              <a:t>PAI </a:t>
            </a:r>
            <a:r>
              <a:rPr lang="fr-FR" sz="2400" dirty="0">
                <a:latin typeface="Georgia" pitchFamily="18" charset="0"/>
              </a:rPr>
              <a:t>(Projet d’Accueil Individualisé) peut être mis en place – </a:t>
            </a:r>
            <a:r>
              <a:rPr lang="fr-FR" sz="2400" b="1" dirty="0">
                <a:latin typeface="Georgia" pitchFamily="18" charset="0"/>
              </a:rPr>
              <a:t>contacter l’infirmière scolaire.</a:t>
            </a:r>
          </a:p>
          <a:p>
            <a:pPr algn="just"/>
            <a:r>
              <a:rPr lang="fr-FR" sz="2400" dirty="0">
                <a:latin typeface="Georgia" pitchFamily="18" charset="0"/>
              </a:rPr>
              <a:t>Pour les élèves relevant du champ du handicap, un </a:t>
            </a:r>
            <a:r>
              <a:rPr lang="fr-FR" sz="2400" b="1" dirty="0">
                <a:latin typeface="Georgia" pitchFamily="18" charset="0"/>
              </a:rPr>
              <a:t>PPS</a:t>
            </a:r>
            <a:r>
              <a:rPr lang="fr-FR" sz="2400" dirty="0">
                <a:latin typeface="Georgia" pitchFamily="18" charset="0"/>
              </a:rPr>
              <a:t> (Projet Personnalisé de Scolarisation) permet le suivi de l’élève, notamment ceux du dispositif </a:t>
            </a:r>
            <a:r>
              <a:rPr lang="fr-FR" sz="2400" b="1" dirty="0">
                <a:latin typeface="Georgia" pitchFamily="18" charset="0"/>
              </a:rPr>
              <a:t>ULIS</a:t>
            </a:r>
            <a:r>
              <a:rPr lang="fr-FR" sz="2400" dirty="0">
                <a:latin typeface="Georgia" pitchFamily="18" charset="0"/>
              </a:rPr>
              <a:t>. L’enseignante </a:t>
            </a:r>
            <a:r>
              <a:rPr lang="fr-FR" sz="2400" dirty="0" err="1">
                <a:latin typeface="Georgia" pitchFamily="18" charset="0"/>
              </a:rPr>
              <a:t>référente</a:t>
            </a:r>
            <a:r>
              <a:rPr lang="fr-FR" sz="2400" dirty="0">
                <a:latin typeface="Georgia" pitchFamily="18" charset="0"/>
              </a:rPr>
              <a:t> est votre interlocutrice en lien avec la MDPH.</a:t>
            </a:r>
          </a:p>
          <a:p>
            <a:endParaRPr lang="fr-FR" dirty="0"/>
          </a:p>
          <a:p>
            <a:pPr algn="just">
              <a:buNone/>
            </a:pPr>
            <a:endParaRPr lang="fr-FR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043608" y="211025"/>
            <a:ext cx="73818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3600" b="1" spc="520" dirty="0">
                <a:solidFill>
                  <a:srgbClr val="002060"/>
                </a:solidFill>
                <a:latin typeface="Georgia" pitchFamily="18" charset="0"/>
              </a:rPr>
              <a:t>Le restaurant scolaire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51520" y="812602"/>
            <a:ext cx="8713092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fr-FR" altLang="fr-FR" b="1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fr-FR" altLang="fr-FR" sz="2400" b="1" dirty="0">
                <a:solidFill>
                  <a:srgbClr val="C00000"/>
                </a:solidFill>
                <a:latin typeface="Georgia" pitchFamily="18" charset="0"/>
              </a:rPr>
              <a:t>Près de 580 repas </a:t>
            </a:r>
            <a:r>
              <a:rPr lang="fr-FR" altLang="fr-FR" sz="2400" dirty="0">
                <a:solidFill>
                  <a:srgbClr val="C00000"/>
                </a:solidFill>
                <a:latin typeface="Georgia" pitchFamily="18" charset="0"/>
              </a:rPr>
              <a:t>quotidiens confectionnés </a:t>
            </a:r>
            <a:r>
              <a:rPr lang="fr-FR" altLang="fr-FR" sz="2400" b="1" dirty="0">
                <a:solidFill>
                  <a:srgbClr val="C00000"/>
                </a:solidFill>
                <a:latin typeface="Georgia" pitchFamily="18" charset="0"/>
              </a:rPr>
              <a:t>sur place  par le chef et son équipe, </a:t>
            </a:r>
            <a:r>
              <a:rPr lang="fr-FR" altLang="fr-FR" sz="2400" dirty="0">
                <a:solidFill>
                  <a:srgbClr val="C00000"/>
                </a:solidFill>
                <a:latin typeface="Georgia" pitchFamily="18" charset="0"/>
              </a:rPr>
              <a:t>dans une démarche de circuits courts (produits locaux voire bio)</a:t>
            </a:r>
            <a:endParaRPr lang="fr-FR" altLang="fr-FR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fr-FR" altLang="fr-FR" b="1" dirty="0">
                <a:solidFill>
                  <a:srgbClr val="000000"/>
                </a:solidFill>
                <a:latin typeface="Georgia" pitchFamily="18" charset="0"/>
              </a:rPr>
              <a:t>Le service de restauration scolaire, de type self, fonctionne entre 11h35 et 13h15</a:t>
            </a:r>
            <a:r>
              <a:rPr lang="fr-FR" altLang="fr-FR" dirty="0">
                <a:solidFill>
                  <a:srgbClr val="000000"/>
                </a:solidFill>
                <a:latin typeface="Georgia" pitchFamily="18" charset="0"/>
              </a:rPr>
              <a:t>. </a:t>
            </a:r>
            <a:r>
              <a:rPr lang="fr-FR" altLang="fr-FR" b="1" dirty="0">
                <a:solidFill>
                  <a:srgbClr val="000000"/>
                </a:solidFill>
                <a:latin typeface="Georgia" pitchFamily="18" charset="0"/>
              </a:rPr>
              <a:t>Passage en fonction des emplois du temps des élèves et de certaines priorités </a:t>
            </a:r>
            <a:r>
              <a:rPr lang="fr-FR" altLang="fr-FR" dirty="0">
                <a:solidFill>
                  <a:srgbClr val="000000"/>
                </a:solidFill>
                <a:latin typeface="Georgia" pitchFamily="18" charset="0"/>
              </a:rPr>
              <a:t>(AS, clubs,...)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fr-FR" altLang="fr-FR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fr-FR" altLang="fr-FR" b="1" dirty="0">
                <a:solidFill>
                  <a:schemeClr val="accent4"/>
                </a:solidFill>
                <a:latin typeface="Georgia" pitchFamily="18" charset="0"/>
              </a:rPr>
              <a:t>L’accès </a:t>
            </a:r>
            <a:r>
              <a:rPr lang="fr-FR" altLang="fr-FR" dirty="0">
                <a:solidFill>
                  <a:schemeClr val="accent4"/>
                </a:solidFill>
                <a:latin typeface="Georgia" pitchFamily="18" charset="0"/>
              </a:rPr>
              <a:t>au restaurant est soumis à une </a:t>
            </a:r>
            <a:r>
              <a:rPr lang="fr-FR" altLang="fr-FR" b="1" dirty="0">
                <a:solidFill>
                  <a:schemeClr val="accent4"/>
                </a:solidFill>
                <a:latin typeface="Georgia" pitchFamily="18" charset="0"/>
              </a:rPr>
              <a:t>reconnaissance biométrique </a:t>
            </a:r>
            <a:r>
              <a:rPr lang="fr-FR" altLang="fr-FR" dirty="0">
                <a:solidFill>
                  <a:schemeClr val="accent4"/>
                </a:solidFill>
                <a:latin typeface="Georgia" pitchFamily="18" charset="0"/>
              </a:rPr>
              <a:t>(contours de la main)- Possibilité de carte magnétique, payable en cas de perte.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fr-FR" altLang="fr-FR" dirty="0">
              <a:solidFill>
                <a:schemeClr val="accent4"/>
              </a:solidFill>
              <a:latin typeface="Georgia" pitchFamily="18" charset="0"/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fr-FR" altLang="fr-FR" b="1" dirty="0">
                <a:solidFill>
                  <a:schemeClr val="accent4"/>
                </a:solidFill>
                <a:latin typeface="Georgia" pitchFamily="18" charset="0"/>
              </a:rPr>
              <a:t>Choix du régime pour la restauration scolaire </a:t>
            </a:r>
            <a:r>
              <a:rPr lang="fr-FR" altLang="fr-FR" dirty="0">
                <a:solidFill>
                  <a:schemeClr val="accent4"/>
                </a:solidFill>
                <a:latin typeface="Georgia" pitchFamily="18" charset="0"/>
              </a:rPr>
              <a:t>: 2 possibilités (engagement annuel)</a:t>
            </a:r>
          </a:p>
          <a:p>
            <a:pPr>
              <a:spcBef>
                <a:spcPct val="50000"/>
              </a:spcBef>
              <a:buFont typeface="Wingdings" pitchFamily="2" charset="2"/>
              <a:buChar char="è"/>
              <a:defRPr/>
            </a:pPr>
            <a:r>
              <a:rPr lang="fr-FR" altLang="fr-FR" u="sng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DP 4 jours </a:t>
            </a:r>
            <a:r>
              <a:rPr lang="fr-FR" altLang="fr-FR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( système de forfait annuel)   </a:t>
            </a:r>
          </a:p>
          <a:p>
            <a:pPr>
              <a:spcBef>
                <a:spcPct val="50000"/>
              </a:spcBef>
              <a:buFont typeface="Wingdings" pitchFamily="2" charset="2"/>
              <a:buChar char="è"/>
              <a:defRPr/>
            </a:pPr>
            <a:r>
              <a:rPr lang="fr-FR" altLang="fr-FR" u="sng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Externe </a:t>
            </a:r>
            <a:r>
              <a:rPr lang="fr-FR" altLang="fr-FR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(possibilité de manger occasionnellement en avertissant à l’avance ou possibilité de manger 1 ou 2 jours par semaine, toujours les mêmes jours)</a:t>
            </a:r>
          </a:p>
          <a:p>
            <a:pPr>
              <a:spcBef>
                <a:spcPct val="50000"/>
              </a:spcBef>
              <a:buFont typeface="Wingdings" pitchFamily="2" charset="2"/>
              <a:buChar char="è"/>
              <a:defRPr/>
            </a:pPr>
            <a:endParaRPr lang="fr-FR" altLang="fr-FR" dirty="0">
              <a:solidFill>
                <a:schemeClr val="accent4"/>
              </a:solidFill>
              <a:latin typeface="Georgia" pitchFamily="18" charset="0"/>
              <a:sym typeface="Wingdings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è"/>
              <a:defRPr/>
            </a:pPr>
            <a:endParaRPr lang="fr-FR" altLang="fr-FR" dirty="0">
              <a:solidFill>
                <a:schemeClr val="accent4"/>
              </a:solidFill>
              <a:latin typeface="Georgia" pitchFamily="18" charset="0"/>
              <a:sym typeface="Wingdings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è"/>
              <a:defRPr/>
            </a:pPr>
            <a:endParaRPr lang="fr-FR" altLang="fr-FR" dirty="0">
              <a:solidFill>
                <a:schemeClr val="accent4"/>
              </a:solidFill>
              <a:latin typeface="Georgia" pitchFamily="18" charset="0"/>
            </a:endParaRPr>
          </a:p>
        </p:txBody>
      </p:sp>
      <p:pic>
        <p:nvPicPr>
          <p:cNvPr id="5124" name="Picture 9" descr="Résultat de recherche d'images pour &quot;assiette couverts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97155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7964827-C321-42DA-8049-AA1CA9044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616624"/>
          </a:xfrm>
        </p:spPr>
        <p:txBody>
          <a:bodyPr/>
          <a:lstStyle/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fr-FR" altLang="fr-FR" sz="2000" b="1" dirty="0">
                <a:solidFill>
                  <a:schemeClr val="accent4"/>
                </a:solidFill>
                <a:latin typeface="Georgia" pitchFamily="18" charset="0"/>
              </a:rPr>
              <a:t>Tarification</a:t>
            </a:r>
            <a:r>
              <a:rPr lang="fr-FR" altLang="fr-FR" sz="2000" dirty="0">
                <a:solidFill>
                  <a:schemeClr val="accent4"/>
                </a:solidFill>
                <a:latin typeface="Georgia" pitchFamily="18" charset="0"/>
              </a:rPr>
              <a:t>: 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</a:t>
            </a:r>
            <a:r>
              <a:rPr lang="fr-FR" altLang="fr-FR" sz="1800" u="sng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pour les DP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: paiement trimestriel (possibilité de payer en 3 fois maximum)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Coût du repas à l’année (2024) : </a:t>
            </a:r>
            <a:r>
              <a:rPr lang="fr-FR" altLang="fr-FR" sz="1800" dirty="0">
                <a:latin typeface="Georgia" pitchFamily="18" charset="0"/>
                <a:sym typeface="Wingdings"/>
              </a:rPr>
              <a:t>527,80 € (prix moyen repas : </a:t>
            </a:r>
            <a:r>
              <a:rPr lang="fr-FR" altLang="fr-FR" sz="1800" u="sng" dirty="0">
                <a:latin typeface="Georgia" pitchFamily="18" charset="0"/>
                <a:sym typeface="Wingdings"/>
              </a:rPr>
              <a:t>3.77 €) </a:t>
            </a:r>
            <a:r>
              <a:rPr lang="fr-FR" altLang="fr-FR" sz="1800" dirty="0">
                <a:latin typeface="Georgia" pitchFamily="18" charset="0"/>
                <a:sym typeface="Wingdings"/>
              </a:rPr>
              <a:t>- </a:t>
            </a:r>
            <a:r>
              <a:rPr lang="fr-FR" altLang="fr-FR" sz="1800" b="1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La facture est envoyée par mail en milieu de trimestre.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</a:t>
            </a:r>
            <a:r>
              <a:rPr lang="fr-FR" altLang="fr-FR" sz="1800" u="sng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pour les externes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: repas payables </a:t>
            </a:r>
            <a:r>
              <a:rPr lang="fr-FR" altLang="fr-FR" sz="1800" u="sng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d’avance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 ( </a:t>
            </a:r>
            <a:r>
              <a:rPr lang="fr-FR" altLang="fr-FR" sz="1800" dirty="0">
                <a:latin typeface="Georgia" pitchFamily="18" charset="0"/>
                <a:sym typeface="Wingdings"/>
              </a:rPr>
              <a:t>4.70 € en 2024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).</a:t>
            </a:r>
          </a:p>
          <a:p>
            <a:pPr marL="0" indent="0">
              <a:spcBef>
                <a:spcPct val="50000"/>
              </a:spcBef>
              <a:buNone/>
              <a:defRPr/>
            </a:pPr>
            <a:endParaRPr lang="fr-FR" altLang="fr-FR" sz="1800" dirty="0">
              <a:solidFill>
                <a:schemeClr val="accent4"/>
              </a:solidFill>
              <a:latin typeface="Georgia" pitchFamily="18" charset="0"/>
              <a:sym typeface="Wingdings"/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fr-FR" altLang="fr-FR" sz="2000" b="1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Moyens de paiement: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fr-FR" altLang="fr-FR" sz="1800" b="1" u="sng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Pour les DP</a:t>
            </a:r>
            <a:r>
              <a:rPr lang="fr-FR" altLang="fr-FR" sz="1800" b="1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: </a:t>
            </a:r>
            <a:r>
              <a:rPr lang="fr-FR" altLang="fr-FR" sz="1800" b="1" i="1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Paiement en ligne 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via</a:t>
            </a:r>
            <a:r>
              <a:rPr lang="fr-FR" altLang="fr-FR" sz="1800" b="1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 </a:t>
            </a:r>
            <a:r>
              <a:rPr lang="fr-FR" sz="1800" u="sng" dirty="0">
                <a:hlinkClick r:id="rId2"/>
              </a:rPr>
              <a:t>https://teleservices.education.gouv.fr</a:t>
            </a:r>
            <a:r>
              <a:rPr lang="fr-FR" sz="1800" dirty="0">
                <a:hlinkClick r:id="rId2"/>
              </a:rPr>
              <a:t> </a:t>
            </a:r>
            <a:r>
              <a:rPr lang="fr-FR" altLang="fr-FR" sz="1800" b="1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 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-par chèque-en espèces-par virement-  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fr-FR" altLang="fr-FR" sz="1800" b="1" u="sng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Pour les externes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: </a:t>
            </a:r>
            <a:r>
              <a:rPr lang="fr-FR" altLang="fr-FR" sz="1800" b="1" i="1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paiement en ligne via l’ENT </a:t>
            </a: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(sur page d’accueil du collège) –par chèque-en espèces-par virement-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fr-FR" altLang="fr-FR" sz="1800" dirty="0">
                <a:solidFill>
                  <a:schemeClr val="accent4"/>
                </a:solidFill>
                <a:latin typeface="Georgia" pitchFamily="18" charset="0"/>
                <a:sym typeface="Wingdings"/>
              </a:rPr>
              <a:t>  </a:t>
            </a:r>
            <a:r>
              <a:rPr lang="fr-FR" altLang="fr-FR" sz="1800" dirty="0">
                <a:solidFill>
                  <a:srgbClr val="0070C0"/>
                </a:solidFill>
                <a:latin typeface="Georgia" pitchFamily="18" charset="0"/>
                <a:sym typeface="Wingdings"/>
              </a:rPr>
              <a:t>Les règles de fonctionnement du service de restauration sont précisées dans la </a:t>
            </a:r>
            <a:r>
              <a:rPr lang="fr-FR" altLang="fr-FR" sz="1800" b="1" dirty="0">
                <a:solidFill>
                  <a:srgbClr val="0070C0"/>
                </a:solidFill>
                <a:latin typeface="Georgia" pitchFamily="18" charset="0"/>
                <a:sym typeface="Wingdings"/>
              </a:rPr>
              <a:t>charte</a:t>
            </a:r>
            <a:r>
              <a:rPr lang="fr-FR" altLang="fr-FR" sz="1800" dirty="0">
                <a:solidFill>
                  <a:srgbClr val="0070C0"/>
                </a:solidFill>
                <a:latin typeface="Georgia" pitchFamily="18" charset="0"/>
                <a:sym typeface="Wingdings"/>
              </a:rPr>
              <a:t> , distribuée avec les dossiers d’inscription et disponible sur l’ENT .</a:t>
            </a:r>
          </a:p>
          <a:p>
            <a:pPr marL="0" indent="0">
              <a:spcBef>
                <a:spcPct val="50000"/>
              </a:spcBef>
              <a:buNone/>
              <a:defRPr/>
            </a:pPr>
            <a:endParaRPr lang="fr-FR" altLang="fr-FR" sz="1800" dirty="0">
              <a:solidFill>
                <a:srgbClr val="0070C0"/>
              </a:solidFill>
              <a:latin typeface="Georgia" pitchFamily="18" charset="0"/>
              <a:sym typeface="Wingdings"/>
            </a:endParaRP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fr-FR" altLang="fr-FR" sz="1800" dirty="0">
                <a:highlight>
                  <a:srgbClr val="FFFF00"/>
                </a:highlight>
                <a:latin typeface="Georgia" pitchFamily="18" charset="0"/>
                <a:sym typeface="Wingdings"/>
              </a:rPr>
              <a:t>En cas d’absence ponctuelle, pas de remboursement.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7400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00067" y="458788"/>
            <a:ext cx="8199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3200" b="1" spc="53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Les transports scolaires</a:t>
            </a:r>
            <a:endParaRPr lang="fr-FR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sp>
        <p:nvSpPr>
          <p:cNvPr id="12361" name="Text Box 73"/>
          <p:cNvSpPr txBox="1">
            <a:spLocks noChangeArrowheads="1"/>
          </p:cNvSpPr>
          <p:nvPr/>
        </p:nvSpPr>
        <p:spPr bwMode="auto">
          <a:xfrm>
            <a:off x="475946" y="980603"/>
            <a:ext cx="8064500" cy="193899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 dirty="0">
                <a:latin typeface="Georgia" pitchFamily="18" charset="0"/>
              </a:rPr>
              <a:t>Contacts : </a:t>
            </a:r>
            <a:r>
              <a:rPr lang="fr-FR" sz="2400" dirty="0">
                <a:latin typeface="Georgia" pitchFamily="18" charset="0"/>
                <a:hlinkClick r:id="rId2"/>
              </a:rPr>
              <a:t>transports01@auvergnerhonealpes.fr</a:t>
            </a:r>
            <a:endParaRPr lang="fr-FR" sz="2400" dirty="0">
              <a:latin typeface="Georgia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fr-FR" sz="2400" dirty="0">
                <a:latin typeface="Georgia" pitchFamily="18" charset="0"/>
              </a:rPr>
              <a:t>Allo la Région vous transporte : 04 8000 7000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2400" dirty="0">
                <a:latin typeface="Georgia" pitchFamily="18" charset="0"/>
              </a:rPr>
              <a:t>Informations sur les horaires et les circuits : </a:t>
            </a:r>
            <a:r>
              <a:rPr lang="fr-FR" sz="2400" b="1" i="1" dirty="0">
                <a:solidFill>
                  <a:srgbClr val="FF0000"/>
                </a:solidFill>
                <a:latin typeface="Georgia" pitchFamily="18" charset="0"/>
              </a:rPr>
              <a:t>laregionvoustransporte.fr/</a:t>
            </a:r>
            <a:r>
              <a:rPr lang="fr-FR" sz="2400" b="1" i="1" dirty="0" err="1">
                <a:solidFill>
                  <a:srgbClr val="FF0000"/>
                </a:solidFill>
                <a:latin typeface="Georgia" pitchFamily="18" charset="0"/>
              </a:rPr>
              <a:t>scolaireain</a:t>
            </a:r>
            <a:r>
              <a:rPr lang="fr-FR" sz="2400" b="1" i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fr-FR" sz="2400" dirty="0">
              <a:latin typeface="Georgia" pitchFamily="18" charset="0"/>
            </a:endParaRPr>
          </a:p>
        </p:txBody>
      </p:sp>
      <p:sp>
        <p:nvSpPr>
          <p:cNvPr id="12397" name="Text Box 109"/>
          <p:cNvSpPr txBox="1">
            <a:spLocks noChangeArrowheads="1"/>
          </p:cNvSpPr>
          <p:nvPr/>
        </p:nvSpPr>
        <p:spPr bwMode="auto">
          <a:xfrm>
            <a:off x="465005" y="2931598"/>
            <a:ext cx="8064500" cy="36933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i="1" dirty="0">
                <a:solidFill>
                  <a:srgbClr val="002060"/>
                </a:solidFill>
                <a:latin typeface="Georgia" pitchFamily="18" charset="0"/>
              </a:rPr>
              <a:t>NOUVEAUTE : </a:t>
            </a:r>
            <a:r>
              <a:rPr lang="fr-FR" sz="1500" b="1" i="1" dirty="0">
                <a:solidFill>
                  <a:srgbClr val="002060"/>
                </a:solidFill>
                <a:latin typeface="Georgia" pitchFamily="18" charset="0"/>
              </a:rPr>
              <a:t>pas de renouvellement automatique du dossier de transport des élèves pour la rentrée : </a:t>
            </a:r>
            <a:r>
              <a:rPr lang="fr-FR" sz="2000" b="1" i="1" dirty="0">
                <a:solidFill>
                  <a:srgbClr val="002060"/>
                </a:solidFill>
                <a:latin typeface="Georgia" pitchFamily="18" charset="0"/>
              </a:rPr>
              <a:t>INSCRIPTION OBLIGATOIRE POUR TOUS</a:t>
            </a:r>
          </a:p>
          <a:p>
            <a:pPr algn="ctr">
              <a:spcBef>
                <a:spcPct val="50000"/>
              </a:spcBef>
            </a:pPr>
            <a:r>
              <a:rPr lang="fr-FR" sz="2000" b="1" i="1" dirty="0">
                <a:solidFill>
                  <a:srgbClr val="002060"/>
                </a:solidFill>
                <a:latin typeface="Georgia" pitchFamily="18" charset="0"/>
              </a:rPr>
              <a:t>Les inscriptions se font en ligne sur le site </a:t>
            </a:r>
            <a:r>
              <a:rPr lang="fr-FR" sz="2000" b="1" i="1" dirty="0">
                <a:solidFill>
                  <a:srgbClr val="FF0000"/>
                </a:solidFill>
                <a:latin typeface="Georgia" pitchFamily="18" charset="0"/>
              </a:rPr>
              <a:t>laregionvoustransporte.fr/</a:t>
            </a:r>
            <a:r>
              <a:rPr lang="fr-FR" sz="2000" b="1" i="1" dirty="0" err="1">
                <a:solidFill>
                  <a:srgbClr val="FF0000"/>
                </a:solidFill>
                <a:latin typeface="Georgia" pitchFamily="18" charset="0"/>
              </a:rPr>
              <a:t>scolaireain</a:t>
            </a:r>
            <a:r>
              <a:rPr lang="fr-FR" sz="2000" b="1" i="1" dirty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fr-FR" sz="2000" b="1" i="1" dirty="0">
                <a:solidFill>
                  <a:srgbClr val="FF0000"/>
                </a:solidFill>
                <a:latin typeface="Georgia" pitchFamily="18" charset="0"/>
              </a:rPr>
              <a:t>du 2 mai au 19 juillet   </a:t>
            </a:r>
          </a:p>
          <a:p>
            <a:pPr algn="ctr">
              <a:spcBef>
                <a:spcPct val="50000"/>
              </a:spcBef>
            </a:pPr>
            <a:r>
              <a:rPr lang="fr-FR" b="1" i="1" dirty="0">
                <a:solidFill>
                  <a:srgbClr val="002060"/>
                </a:solidFill>
                <a:latin typeface="Georgia" pitchFamily="18" charset="0"/>
              </a:rPr>
              <a:t>Rubrique inscription/suivi de dossier ; créer un compte transport puis procéder à l’inscription de chacun de vos enfants (avoir une photo numérique de chaque enfant).</a:t>
            </a:r>
          </a:p>
          <a:p>
            <a:pPr algn="ctr">
              <a:spcBef>
                <a:spcPct val="50000"/>
              </a:spcBef>
            </a:pPr>
            <a:r>
              <a:rPr lang="fr-FR" b="1" i="1" dirty="0">
                <a:solidFill>
                  <a:srgbClr val="002060"/>
                </a:solidFill>
                <a:latin typeface="Georgia" pitchFamily="18" charset="0"/>
              </a:rPr>
              <a:t>(après le 19/07 pénalité, frais de 30 euros appliqués)</a:t>
            </a:r>
            <a:endParaRPr lang="fr-FR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EC88A6-AA20-46D6-A102-E32299F45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L’accès à l’établissement en cas de retard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D55A92-BFC6-4559-8EEC-8319556C358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u="sng" dirty="0"/>
              <a:t>Retard de bus :</a:t>
            </a:r>
          </a:p>
          <a:p>
            <a:pPr marL="0" indent="0">
              <a:buNone/>
            </a:pPr>
            <a:r>
              <a:rPr lang="fr-FR" dirty="0"/>
              <a:t>Le personnel de surveillance remet un </a:t>
            </a:r>
            <a:r>
              <a:rPr lang="fr-FR" dirty="0" err="1"/>
              <a:t>pass</a:t>
            </a:r>
            <a:r>
              <a:rPr lang="fr-FR" dirty="0"/>
              <a:t> aux élèves concernés afin qu’ils accèdent aux cours sans tarder et en présentant ce justificatif à l’enseignant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88727AA-05C6-4DBD-A27A-3420FF7A5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3600" y="1600200"/>
            <a:ext cx="4290887" cy="4525566"/>
          </a:xfrm>
        </p:spPr>
        <p:txBody>
          <a:bodyPr/>
          <a:lstStyle/>
          <a:p>
            <a:r>
              <a:rPr lang="fr-FR" u="sng" dirty="0"/>
              <a:t>Retard personnel </a:t>
            </a:r>
            <a:r>
              <a:rPr lang="fr-FR" sz="2000" dirty="0"/>
              <a:t>(panne de réveil, circulation,…)</a:t>
            </a:r>
          </a:p>
          <a:p>
            <a:pPr marL="0" indent="0">
              <a:buNone/>
            </a:pPr>
            <a:r>
              <a:rPr lang="fr-FR" dirty="0"/>
              <a:t>L’élève est dirigé au bureau de la vie scolaire qui enregistre le retard et donne à l’élève un justificatif permettant l’accès à la salle de classe (si retard &lt;10 min)</a:t>
            </a:r>
          </a:p>
        </p:txBody>
      </p:sp>
    </p:spTree>
    <p:extLst>
      <p:ext uri="{BB962C8B-B14F-4D97-AF65-F5344CB8AC3E}">
        <p14:creationId xmlns:p14="http://schemas.microsoft.com/office/powerpoint/2010/main" val="1553935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224136"/>
          </a:xfrm>
        </p:spPr>
        <p:txBody>
          <a:bodyPr/>
          <a:lstStyle/>
          <a:p>
            <a:r>
              <a:rPr lang="fr-FR" b="1" u="sng" dirty="0">
                <a:solidFill>
                  <a:srgbClr val="002060"/>
                </a:solidFill>
                <a:latin typeface="Georgia" panose="02040502050405020303" pitchFamily="18" charset="0"/>
              </a:rPr>
              <a:t>Rentrée des classes </a:t>
            </a:r>
            <a:r>
              <a:rPr lang="fr-FR" b="1" dirty="0">
                <a:solidFill>
                  <a:srgbClr val="002060"/>
                </a:solidFill>
                <a:latin typeface="Georgia" panose="02040502050405020303" pitchFamily="18" charset="0"/>
              </a:rPr>
              <a:t>:</a:t>
            </a:r>
            <a:br>
              <a:rPr lang="fr-FR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br>
              <a:rPr lang="fr-FR" sz="3600" b="1" baseline="30000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endParaRPr lang="fr-FR" b="1" baseline="30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1FBD6-A1FA-4CB4-BBF8-827D1D1CE248}"/>
              </a:ext>
            </a:extLst>
          </p:cNvPr>
          <p:cNvSpPr/>
          <p:nvPr/>
        </p:nvSpPr>
        <p:spPr>
          <a:xfrm>
            <a:off x="363092" y="1178869"/>
            <a:ext cx="5865091" cy="2677656"/>
          </a:xfrm>
          <a:prstGeom prst="rect">
            <a:avLst/>
          </a:prstGeom>
          <a:solidFill>
            <a:srgbClr val="99CC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Une rentrée décalée : les 6</a:t>
            </a:r>
            <a:r>
              <a:rPr lang="fr-FR" sz="2800" b="1" baseline="30000" dirty="0">
                <a:solidFill>
                  <a:srgbClr val="002060"/>
                </a:solidFill>
                <a:latin typeface="Georgia" panose="02040502050405020303" pitchFamily="18" charset="0"/>
              </a:rPr>
              <a:t>e</a:t>
            </a:r>
            <a:r>
              <a:rPr lang="fr-FR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sont accueillis seuls une journée et les élèves des autres niveaux font leur rentrée un autre jour en dehors de la présence des 6</a:t>
            </a:r>
            <a:r>
              <a:rPr lang="fr-FR" sz="2800" b="1" baseline="30000" dirty="0">
                <a:solidFill>
                  <a:srgbClr val="002060"/>
                </a:solidFill>
                <a:latin typeface="Georgia" panose="02040502050405020303" pitchFamily="18" charset="0"/>
              </a:rPr>
              <a:t>e</a:t>
            </a:r>
            <a:r>
              <a:rPr lang="fr-FR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fr-FR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A9D125-0C95-43A5-9802-80513E1368AA}"/>
              </a:ext>
            </a:extLst>
          </p:cNvPr>
          <p:cNvSpPr/>
          <p:nvPr/>
        </p:nvSpPr>
        <p:spPr>
          <a:xfrm>
            <a:off x="2267744" y="4365104"/>
            <a:ext cx="6645424" cy="2246769"/>
          </a:xfrm>
          <a:prstGeom prst="rect">
            <a:avLst/>
          </a:prstGeom>
          <a:solidFill>
            <a:srgbClr val="CCFF99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Les parents de 6</a:t>
            </a:r>
            <a:r>
              <a:rPr lang="fr-FR" sz="2800" b="1" baseline="30000" dirty="0">
                <a:solidFill>
                  <a:srgbClr val="002060"/>
                </a:solidFill>
                <a:latin typeface="Georgia" panose="02040502050405020303" pitchFamily="18" charset="0"/>
              </a:rPr>
              <a:t>e</a:t>
            </a:r>
            <a:r>
              <a:rPr lang="fr-FR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rentrent dans l’établissement et assistent à l’appel des élèves avant qu’ils rejoignent leurs classes et professeurs principaux.</a:t>
            </a:r>
            <a:endParaRPr lang="fr-FR" sz="2800" dirty="0"/>
          </a:p>
        </p:txBody>
      </p:sp>
      <p:pic>
        <p:nvPicPr>
          <p:cNvPr id="7" name="Image 6" descr="logo2.0.png">
            <a:extLst>
              <a:ext uri="{FF2B5EF4-FFF2-40B4-BE49-F238E27FC236}">
                <a16:creationId xmlns:a16="http://schemas.microsoft.com/office/drawing/2014/main" id="{C1F95D6E-61D1-4B8E-A0D2-FBCBBC7F17F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2200" y="2525538"/>
            <a:ext cx="172819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67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EBFC20-3442-4057-9650-F1B1911A3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L’arrivée au collège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416670-C15E-477E-9082-B4B046958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290433"/>
            <a:ext cx="4013200" cy="4525566"/>
          </a:xfrm>
        </p:spPr>
        <p:txBody>
          <a:bodyPr/>
          <a:lstStyle/>
          <a:p>
            <a:r>
              <a:rPr lang="fr-FR" dirty="0"/>
              <a:t>Les élèves viennent passer un temps au collège avec leur classe de CM2 : cela permet de repérer les lieux, de se projeter</a:t>
            </a:r>
          </a:p>
          <a:p>
            <a:endParaRPr lang="fr-FR" sz="2000" dirty="0"/>
          </a:p>
          <a:p>
            <a:r>
              <a:rPr lang="fr-FR" dirty="0"/>
              <a:t>Une autre réunion d’information pour les parents courant septembre / pas de visite pour les parents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D1D8CA-A2F4-4A59-BFF5-F71B0A350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3602" y="1268760"/>
            <a:ext cx="4013200" cy="4525566"/>
          </a:xfrm>
        </p:spPr>
        <p:txBody>
          <a:bodyPr/>
          <a:lstStyle/>
          <a:p>
            <a:r>
              <a:rPr lang="fr-FR" dirty="0"/>
              <a:t>Les professeurs principaux réalisent une nouvelle visite de l’établissement lors de la journée de rentrée. Tous les personnels sont vigilants les premières semaines accompagnent, répondent aux interrogations</a:t>
            </a:r>
          </a:p>
        </p:txBody>
      </p:sp>
    </p:spTree>
    <p:extLst>
      <p:ext uri="{BB962C8B-B14F-4D97-AF65-F5344CB8AC3E}">
        <p14:creationId xmlns:p14="http://schemas.microsoft.com/office/powerpoint/2010/main" val="742502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D3DCD0-38C7-4CC8-A844-096A10545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2060"/>
                </a:solidFill>
                <a:latin typeface="Georgia" pitchFamily="18" charset="0"/>
              </a:rPr>
              <a:t>Déroulé de la réunion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F10EF8-CCF1-4708-A346-E8B996B14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314602"/>
          </a:xfrm>
        </p:spPr>
        <p:txBody>
          <a:bodyPr/>
          <a:lstStyle/>
          <a:p>
            <a:r>
              <a:rPr lang="fr-FR" sz="2400" dirty="0"/>
              <a:t>Présentation générale de l’établissement et de la classe de 6</a:t>
            </a:r>
            <a:r>
              <a:rPr lang="fr-FR" sz="2400" baseline="30000" dirty="0"/>
              <a:t>e</a:t>
            </a:r>
            <a:r>
              <a:rPr lang="fr-FR" sz="2400" dirty="0"/>
              <a:t> </a:t>
            </a:r>
          </a:p>
          <a:p>
            <a:r>
              <a:rPr lang="fr-FR" sz="2400" dirty="0"/>
              <a:t>Présentation des personnels intervenants au collège</a:t>
            </a:r>
          </a:p>
          <a:p>
            <a:r>
              <a:rPr lang="fr-FR" sz="2400" dirty="0"/>
              <a:t>Modalités de communication et de suivi de scolarité</a:t>
            </a:r>
          </a:p>
          <a:p>
            <a:r>
              <a:rPr lang="fr-FR" sz="2400" dirty="0"/>
              <a:t>La vie scolaire : fonctionnement, accueil et accompagnement des élèves</a:t>
            </a:r>
          </a:p>
          <a:p>
            <a:r>
              <a:rPr lang="fr-FR" sz="2400" dirty="0"/>
              <a:t>La restauration scolaire</a:t>
            </a:r>
          </a:p>
          <a:p>
            <a:r>
              <a:rPr lang="fr-FR" sz="2400" dirty="0"/>
              <a:t>Les transports scolaires</a:t>
            </a:r>
          </a:p>
          <a:p>
            <a:r>
              <a:rPr lang="fr-FR" sz="2400" dirty="0"/>
              <a:t>La rentrée, l’arrivée au collège</a:t>
            </a:r>
          </a:p>
          <a:p>
            <a:r>
              <a:rPr lang="fr-FR" sz="2400" dirty="0"/>
              <a:t>Quelques informations pratiques (construction des classes, intégration en sections sportives,….)</a:t>
            </a:r>
          </a:p>
          <a:p>
            <a:r>
              <a:rPr lang="fr-FR" sz="2400" dirty="0"/>
              <a:t>Questions/réponses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6505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70BDC6-3E04-49F7-9F0F-DF5225B30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Les modalités d’intégration des sections sportives ou de l’option Allemand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D2B5C3-067C-44D4-83A3-7CCA4664A2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844824"/>
            <a:ext cx="4013200" cy="4525566"/>
          </a:xfrm>
        </p:spPr>
        <p:txBody>
          <a:bodyPr/>
          <a:lstStyle/>
          <a:p>
            <a:r>
              <a:rPr lang="fr-FR" dirty="0"/>
              <a:t>Pas de sélection particulière concernant l’intégration de l’option « Allemand »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34349E-0DEA-4BF6-896E-DAA6CD06D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6478" y="1844824"/>
            <a:ext cx="4013200" cy="4525566"/>
          </a:xfrm>
        </p:spPr>
        <p:txBody>
          <a:bodyPr/>
          <a:lstStyle/>
          <a:p>
            <a:r>
              <a:rPr lang="fr-FR" sz="2500" dirty="0"/>
              <a:t>Pour le tennis, le responsable de la section se rapproche des entraineurs de clubs pour sélectionner en fonction du niveau sportif</a:t>
            </a:r>
          </a:p>
          <a:p>
            <a:r>
              <a:rPr lang="fr-FR" sz="2500" dirty="0"/>
              <a:t>Pour le basket, pas de sélection particulière sauf si trop de demandes</a:t>
            </a:r>
          </a:p>
        </p:txBody>
      </p:sp>
    </p:spTree>
    <p:extLst>
      <p:ext uri="{BB962C8B-B14F-4D97-AF65-F5344CB8AC3E}">
        <p14:creationId xmlns:p14="http://schemas.microsoft.com/office/powerpoint/2010/main" val="1461449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F09DDC-94AC-47BF-85DD-E3400217F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Les modalités de constitution des classes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81288C-0C57-4619-9FA0-E4F81DD5F41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Les classes sont constituées selon les critères suivants :</a:t>
            </a:r>
          </a:p>
          <a:p>
            <a:pPr>
              <a:buFontTx/>
              <a:buChar char="-"/>
            </a:pPr>
            <a:r>
              <a:rPr lang="fr-FR" sz="2400" dirty="0"/>
              <a:t>Hétérogénéité de niveau des élèves</a:t>
            </a:r>
          </a:p>
          <a:p>
            <a:pPr>
              <a:buFontTx/>
              <a:buChar char="-"/>
            </a:pPr>
            <a:r>
              <a:rPr lang="fr-FR" sz="2400" dirty="0"/>
              <a:t>Parité filles/garçons</a:t>
            </a:r>
          </a:p>
          <a:p>
            <a:pPr>
              <a:buFontTx/>
              <a:buChar char="-"/>
            </a:pPr>
            <a:r>
              <a:rPr lang="fr-FR" sz="2400" dirty="0"/>
              <a:t>Maintien de plusieurs élèves issus d’une même école ensemble (pas forcément les amis)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ABB81D4-8E78-4A9F-9FB0-1626A776A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3602" y="1484784"/>
            <a:ext cx="4218879" cy="4640982"/>
          </a:xfrm>
        </p:spPr>
        <p:txBody>
          <a:bodyPr/>
          <a:lstStyle/>
          <a:p>
            <a:pPr>
              <a:buFontTx/>
              <a:buChar char="-"/>
            </a:pPr>
            <a:r>
              <a:rPr lang="fr-FR" sz="2400" dirty="0"/>
              <a:t>Regroupement des élèves d’une même option </a:t>
            </a:r>
          </a:p>
          <a:p>
            <a:pPr>
              <a:buFontTx/>
              <a:buChar char="-"/>
            </a:pPr>
            <a:r>
              <a:rPr lang="fr-FR" sz="2400" dirty="0"/>
              <a:t>Regroupement des élèves à besoins particuliers pour permettre un meilleur accompagnement (AESH) </a:t>
            </a:r>
            <a:r>
              <a:rPr lang="fr-FR" sz="1800" dirty="0"/>
              <a:t>– maximum 3 élèves/classe</a:t>
            </a:r>
          </a:p>
          <a:p>
            <a:pPr>
              <a:buFontTx/>
              <a:buChar char="-"/>
            </a:pPr>
            <a:r>
              <a:rPr lang="fr-FR" sz="2400" dirty="0"/>
              <a:t>Regroupement des élèves ULIS </a:t>
            </a:r>
            <a:r>
              <a:rPr lang="fr-FR" sz="1800" dirty="0"/>
              <a:t>– maximum 3 par classe</a:t>
            </a:r>
          </a:p>
          <a:p>
            <a:pPr>
              <a:buFontTx/>
              <a:buChar char="-"/>
            </a:pPr>
            <a:r>
              <a:rPr lang="fr-FR" sz="2400" dirty="0"/>
              <a:t>Informations scolaires échangées entre enseignants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0496F4C-E2F2-4FA2-B8BD-5A24E326355D}"/>
              </a:ext>
            </a:extLst>
          </p:cNvPr>
          <p:cNvSpPr txBox="1"/>
          <p:nvPr/>
        </p:nvSpPr>
        <p:spPr>
          <a:xfrm>
            <a:off x="899592" y="612366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PAS DE CHANGEMENT DE CLASSE POSSIBLE A LA RENTREE </a:t>
            </a:r>
          </a:p>
        </p:txBody>
      </p:sp>
    </p:spTree>
    <p:extLst>
      <p:ext uri="{BB962C8B-B14F-4D97-AF65-F5344CB8AC3E}">
        <p14:creationId xmlns:p14="http://schemas.microsoft.com/office/powerpoint/2010/main" val="31420288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D0811D-0464-4AA6-961F-3EC196B6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Les projets sorties/voyages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D78946-EEBF-44ED-9832-8B770D8E1F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166217"/>
            <a:ext cx="4013200" cy="4525566"/>
          </a:xfrm>
        </p:spPr>
        <p:txBody>
          <a:bodyPr/>
          <a:lstStyle/>
          <a:p>
            <a:r>
              <a:rPr lang="fr-FR" dirty="0"/>
              <a:t>Les voyages scolaires : l’organisation de voyages scolaires est une lourde charge et une grande responsabilité, cela repose sur la volonté des équipes et nous souhaitons construire des actions par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7432E1-1434-45AC-B06D-78F5232086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5178" y="1291928"/>
            <a:ext cx="4013200" cy="4525566"/>
          </a:xfrm>
        </p:spPr>
        <p:txBody>
          <a:bodyPr/>
          <a:lstStyle/>
          <a:p>
            <a:r>
              <a:rPr lang="fr-FR" sz="2600" dirty="0"/>
              <a:t>Les sorties : chaque équipe pédagogique construit ses intentions de projets, le collège tend à proposer des actions par niveau afin que l’ensemble des élèves puissent en bénéficier mais il n’y a aucune garantie que tous les élèves fassent 1 voyage/1 sortie.</a:t>
            </a:r>
          </a:p>
        </p:txBody>
      </p:sp>
    </p:spTree>
    <p:extLst>
      <p:ext uri="{BB962C8B-B14F-4D97-AF65-F5344CB8AC3E}">
        <p14:creationId xmlns:p14="http://schemas.microsoft.com/office/powerpoint/2010/main" val="1119206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B43D1A-62A9-497D-AEB0-1845BE692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Fournitures/ manuels scolaires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7E60AA-D58F-46C0-AA51-47E5EA6EE79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La liste de fournitures vous sera communiquée avec le dossier d’inscription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7B6F61-8904-486D-9567-A6CC1EBCF2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Les élèves de 6</a:t>
            </a:r>
            <a:r>
              <a:rPr lang="fr-FR" baseline="30000" dirty="0"/>
              <a:t>e</a:t>
            </a:r>
            <a:r>
              <a:rPr lang="fr-FR" dirty="0"/>
              <a:t> se voient remettre les manuels scolaires le jour de la rentrée.</a:t>
            </a:r>
          </a:p>
          <a:p>
            <a:r>
              <a:rPr lang="fr-FR" dirty="0"/>
              <a:t>Certaines disciplines préfèrent garder les manuels en classe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7818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53DAF4-2AEB-4EE2-A649-4BDD4CB3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Devoirs scolaires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E2A226-39F0-4806-87FC-D176E02F60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528" y="1152826"/>
            <a:ext cx="4013200" cy="5430535"/>
          </a:xfrm>
        </p:spPr>
        <p:txBody>
          <a:bodyPr/>
          <a:lstStyle/>
          <a:p>
            <a:r>
              <a:rPr lang="fr-FR" sz="2400" dirty="0"/>
              <a:t>Une entrée en 6</a:t>
            </a:r>
            <a:r>
              <a:rPr lang="fr-FR" sz="2400" baseline="30000" dirty="0"/>
              <a:t>e</a:t>
            </a:r>
            <a:r>
              <a:rPr lang="fr-FR" sz="2400" dirty="0"/>
              <a:t> est un changement de rythme : la journée est organisée par tranches horaires et certains enseignants sont vus chaque jour, d’autres moins souvent voire pour certains 1 fois par semaine</a:t>
            </a:r>
          </a:p>
          <a:p>
            <a:r>
              <a:rPr lang="fr-FR" sz="2400" dirty="0"/>
              <a:t>Compter 45 minutes par jour de travail personnel (lecture des leçons, exercices…).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9B3328E-3E25-4846-88B1-1402B07B6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3602" y="1166216"/>
            <a:ext cx="4013200" cy="5287119"/>
          </a:xfrm>
        </p:spPr>
        <p:txBody>
          <a:bodyPr/>
          <a:lstStyle/>
          <a:p>
            <a:pPr>
              <a:buFontTx/>
              <a:buChar char="-"/>
            </a:pPr>
            <a:r>
              <a:rPr lang="fr-FR" sz="2000" dirty="0"/>
              <a:t>Nécessité d’aider l’enfant à s’organiser</a:t>
            </a:r>
          </a:p>
          <a:p>
            <a:pPr>
              <a:buFontTx/>
              <a:buChar char="-"/>
            </a:pPr>
            <a:r>
              <a:rPr lang="fr-FR" sz="2000" dirty="0"/>
              <a:t>Nécessité de rappeler des règles d’apprentissage : relire la leçon PUIS faire les exercices</a:t>
            </a:r>
          </a:p>
          <a:p>
            <a:pPr>
              <a:buFontTx/>
              <a:buChar char="-"/>
            </a:pPr>
            <a:r>
              <a:rPr lang="fr-FR" sz="2000" dirty="0"/>
              <a:t>Nécessité qu’il renseigne son agenda et qu’il consulte l’ENT</a:t>
            </a:r>
          </a:p>
          <a:p>
            <a:pPr>
              <a:buFontTx/>
              <a:buChar char="-"/>
            </a:pPr>
            <a:r>
              <a:rPr lang="fr-FR" sz="2000" dirty="0"/>
              <a:t>Importance du suivi parental sur la réalisation des devoirs</a:t>
            </a:r>
          </a:p>
          <a:p>
            <a:pPr>
              <a:buFontTx/>
              <a:buChar char="-"/>
            </a:pPr>
            <a:r>
              <a:rPr lang="fr-FR" sz="2000" dirty="0"/>
              <a:t>Importance du travail en collaboration avec les enseignants (alerter si difficultés/ ne pas mettre en doute la parole de l’enseignant…)</a:t>
            </a:r>
          </a:p>
        </p:txBody>
      </p:sp>
    </p:spTree>
    <p:extLst>
      <p:ext uri="{BB962C8B-B14F-4D97-AF65-F5344CB8AC3E}">
        <p14:creationId xmlns:p14="http://schemas.microsoft.com/office/powerpoint/2010/main" val="42798644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50195-3F84-403E-BC30-039C221CB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Quelques conseils pour faciliter la communication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005E87-3733-4CCE-B0E2-3A4F558F9C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sz="2000" dirty="0"/>
              <a:t>Attention les enseignants suivent de nombreux élèves et ne peuvent répondre de façon systématique ni immédiate.</a:t>
            </a:r>
          </a:p>
          <a:p>
            <a:pPr marL="0" indent="0">
              <a:buNone/>
            </a:pPr>
            <a:endParaRPr lang="fr-FR" sz="2000" dirty="0"/>
          </a:p>
          <a:p>
            <a:r>
              <a:rPr lang="fr-FR" sz="2000" dirty="0"/>
              <a:t>De même pour les autres personnels, la CPE ou la Direction, un message informatif de la part d’une famille n’attend pas de réponse (ex : mon enfant sera absent).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E2B539-E463-48D0-9E8E-9495836B4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3601" y="1600200"/>
            <a:ext cx="4013200" cy="4983162"/>
          </a:xfrm>
        </p:spPr>
        <p:txBody>
          <a:bodyPr/>
          <a:lstStyle/>
          <a:p>
            <a:r>
              <a:rPr lang="fr-FR" sz="2000" dirty="0"/>
              <a:t>Pour les absences/retards : vie scolaire</a:t>
            </a:r>
          </a:p>
          <a:p>
            <a:r>
              <a:rPr lang="fr-FR" sz="2000" dirty="0"/>
              <a:t>Pour les questions en lien avec la santé : infirmière scolaire (</a:t>
            </a:r>
            <a:r>
              <a:rPr lang="fr-FR" sz="2000" dirty="0" err="1"/>
              <a:t>valentine.lernould@</a:t>
            </a:r>
            <a:r>
              <a:rPr lang="fr-FR" sz="2000" err="1"/>
              <a:t>ac-lyon</a:t>
            </a:r>
            <a:r>
              <a:rPr lang="fr-FR" sz="2000"/>
              <a:t>.fr)</a:t>
            </a:r>
            <a:endParaRPr lang="fr-FR" sz="2000" dirty="0"/>
          </a:p>
          <a:p>
            <a:r>
              <a:rPr lang="fr-FR" sz="2000" dirty="0"/>
              <a:t>Pour les questions sur la scolarité : professeur principal ou professeur concerné</a:t>
            </a:r>
          </a:p>
          <a:p>
            <a:r>
              <a:rPr lang="fr-FR" sz="2000" dirty="0"/>
              <a:t>Pour les questions administratives (adresse, bourses,…) : secrétariat</a:t>
            </a:r>
          </a:p>
          <a:p>
            <a:r>
              <a:rPr lang="fr-FR" sz="2000" dirty="0"/>
              <a:t>Pour les questions financières (règlement cantine,….) : service gestion</a:t>
            </a:r>
          </a:p>
        </p:txBody>
      </p:sp>
    </p:spTree>
    <p:extLst>
      <p:ext uri="{BB962C8B-B14F-4D97-AF65-F5344CB8AC3E}">
        <p14:creationId xmlns:p14="http://schemas.microsoft.com/office/powerpoint/2010/main" val="1862277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58DD82-5EF9-44D5-A2A1-38627EE4A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Des questions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BD27B0-7CDB-4088-A38B-F425C735EC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1166217"/>
            <a:ext cx="4013200" cy="4525566"/>
          </a:xfrm>
        </p:spPr>
        <p:txBody>
          <a:bodyPr/>
          <a:lstStyle/>
          <a:p>
            <a:r>
              <a:rPr lang="fr-FR" dirty="0"/>
              <a:t>Merci pour votre attention et surtout rassurez les enfants, le passage en 6</a:t>
            </a:r>
            <a:r>
              <a:rPr lang="fr-FR" baseline="30000" dirty="0"/>
              <a:t>e</a:t>
            </a:r>
            <a:r>
              <a:rPr lang="fr-FR" dirty="0"/>
              <a:t> est une étape mais les personnels du collège sont des professionnels et ont l’habitude 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2A03BA0-4F7C-42DE-8905-C6364706A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3600" y="1166217"/>
            <a:ext cx="4013200" cy="4525566"/>
          </a:xfrm>
        </p:spPr>
        <p:txBody>
          <a:bodyPr/>
          <a:lstStyle/>
          <a:p>
            <a:pPr marL="0" indent="0">
              <a:buNone/>
            </a:pPr>
            <a:r>
              <a:rPr lang="fr-FR" i="1" dirty="0"/>
              <a:t>L’essentiel :</a:t>
            </a:r>
          </a:p>
          <a:p>
            <a:r>
              <a:rPr lang="fr-FR" dirty="0"/>
              <a:t>Un lien de confiance parents/collège</a:t>
            </a:r>
          </a:p>
          <a:p>
            <a:r>
              <a:rPr lang="fr-FR" dirty="0"/>
              <a:t>Une communication cordiale dans l’intérêt de l’enfant</a:t>
            </a:r>
          </a:p>
          <a:p>
            <a:r>
              <a:rPr lang="fr-FR" dirty="0"/>
              <a:t>Des habitudes de travail et de comportement que les élèves appliquent déjà à l’école</a:t>
            </a:r>
          </a:p>
        </p:txBody>
      </p:sp>
    </p:spTree>
    <p:extLst>
      <p:ext uri="{BB962C8B-B14F-4D97-AF65-F5344CB8AC3E}">
        <p14:creationId xmlns:p14="http://schemas.microsoft.com/office/powerpoint/2010/main" val="388133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6BB1DB-5668-4BAC-A7CE-B924E0157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Les horaires de l’établissement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C56F62-F0C4-445F-BF72-BD8E8F9BB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040560"/>
          </a:xfrm>
        </p:spPr>
        <p:txBody>
          <a:bodyPr/>
          <a:lstStyle/>
          <a:p>
            <a:r>
              <a:rPr lang="fr-FR" dirty="0"/>
              <a:t>Matin : 8h30 -12h30</a:t>
            </a:r>
          </a:p>
          <a:p>
            <a:r>
              <a:rPr lang="fr-FR" dirty="0"/>
              <a:t>Après-midi : 14h – 17h </a:t>
            </a:r>
          </a:p>
          <a:p>
            <a:endParaRPr lang="fr-FR" dirty="0"/>
          </a:p>
          <a:p>
            <a:r>
              <a:rPr lang="fr-FR" dirty="0"/>
              <a:t>Pas de cours le mercredi après-midi</a:t>
            </a:r>
          </a:p>
          <a:p>
            <a:r>
              <a:rPr lang="fr-FR" dirty="0"/>
              <a:t>Certains enseignements peuvent débuter à 13h voire 13h30 (cela reste exceptionnel en 6</a:t>
            </a:r>
            <a:r>
              <a:rPr lang="fr-FR" baseline="30000" dirty="0"/>
              <a:t>e</a:t>
            </a:r>
            <a:r>
              <a:rPr lang="fr-FR" dirty="0"/>
              <a:t>)</a:t>
            </a:r>
          </a:p>
          <a:p>
            <a:r>
              <a:rPr lang="fr-FR" dirty="0"/>
              <a:t>Prévoir les soins /suivis médicaux en dehors des créneaux d’enseignement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426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  <a:latin typeface="Georgia" pitchFamily="18" charset="0"/>
              </a:rPr>
              <a:t>Effectifs élèves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727068"/>
              </p:ext>
            </p:extLst>
          </p:nvPr>
        </p:nvGraphicFramePr>
        <p:xfrm>
          <a:off x="539553" y="1196760"/>
          <a:ext cx="7920879" cy="4088983"/>
        </p:xfrm>
        <a:graphic>
          <a:graphicData uri="http://schemas.openxmlformats.org/drawingml/2006/table">
            <a:tbl>
              <a:tblPr/>
              <a:tblGrid>
                <a:gridCol w="1130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5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8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1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45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537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04609">
                <a:tc>
                  <a:txBody>
                    <a:bodyPr/>
                    <a:lstStyle/>
                    <a:p>
                      <a:pPr algn="ctr" fontAlgn="ctr"/>
                      <a:endParaRPr lang="fr-FR" sz="13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300" b="0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Rappel années antérieures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300" b="0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300" b="0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4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Prévisions</a:t>
                      </a:r>
                      <a:r>
                        <a:rPr lang="fr-FR" sz="1400" b="1" i="1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 rentrée 2024</a:t>
                      </a:r>
                      <a:endParaRPr lang="fr-FR" sz="1400" b="1" i="1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3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3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60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Niveaux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i="1" dirty="0">
                          <a:latin typeface="+mn-lt"/>
                        </a:rPr>
                        <a:t> 2021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1" u="none" strike="noStrike" baseline="0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fr-FR" sz="14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1" u="none" strike="noStrike" baseline="0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fr-FR" sz="14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2023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1" dirty="0"/>
                        <a:t>Prévisions R2024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Nombre de divisions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moyenne par classe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595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6ème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0" i="1" dirty="0">
                          <a:latin typeface="+mn-lt"/>
                        </a:rPr>
                        <a:t>144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167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154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173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200" i="1" dirty="0">
                          <a:latin typeface="+mj-lt"/>
                        </a:rPr>
                        <a:t>28,9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95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5ème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0" i="1" dirty="0">
                          <a:latin typeface="+mn-lt"/>
                        </a:rPr>
                        <a:t>126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145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174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164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200" i="1" dirty="0">
                          <a:latin typeface="+mj-lt"/>
                        </a:rPr>
                        <a:t>27,3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95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4ème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0" i="1" dirty="0">
                          <a:latin typeface="+mn-lt"/>
                        </a:rPr>
                        <a:t>144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113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148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178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200" i="1" dirty="0">
                          <a:latin typeface="+mj-lt"/>
                        </a:rPr>
                        <a:t>29,6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95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3ème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0" i="1" dirty="0">
                          <a:latin typeface="+mn-lt"/>
                        </a:rPr>
                        <a:t>148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148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sz="1400" b="0" i="1" dirty="0"/>
                        <a:t>115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142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200" i="1" dirty="0">
                          <a:latin typeface="+mj-lt"/>
                        </a:rPr>
                        <a:t>28,4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595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0" i="1" dirty="0">
                          <a:latin typeface="+mn-lt"/>
                        </a:rPr>
                        <a:t>562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0" i="1" dirty="0"/>
                        <a:t>573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0" i="1" dirty="0"/>
                        <a:t>591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657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200" i="1" dirty="0">
                          <a:latin typeface="+mj-lt"/>
                        </a:rPr>
                        <a:t>28,5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827584" y="5877272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6 classes de 6</a:t>
            </a:r>
            <a:r>
              <a:rPr lang="fr-FR" b="1" baseline="30000" dirty="0"/>
              <a:t>ème</a:t>
            </a:r>
            <a:r>
              <a:rPr lang="fr-FR" b="1" dirty="0"/>
              <a:t> attendues pour la rentrée 2024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48072"/>
          </a:xfrm>
        </p:spPr>
        <p:txBody>
          <a:bodyPr/>
          <a:lstStyle/>
          <a:p>
            <a:r>
              <a:rPr lang="fr-FR" sz="4000" b="1" dirty="0">
                <a:solidFill>
                  <a:srgbClr val="002060"/>
                </a:solidFill>
                <a:latin typeface="Georgia" pitchFamily="18" charset="0"/>
              </a:rPr>
              <a:t>La classe de  6</a:t>
            </a:r>
            <a:r>
              <a:rPr lang="fr-FR" sz="4000" b="1" baseline="30000" dirty="0">
                <a:solidFill>
                  <a:srgbClr val="002060"/>
                </a:solidFill>
                <a:latin typeface="Georgia" pitchFamily="18" charset="0"/>
              </a:rPr>
              <a:t>ème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3528" y="1196752"/>
            <a:ext cx="8424936" cy="4968552"/>
          </a:xfrm>
        </p:spPr>
        <p:txBody>
          <a:bodyPr/>
          <a:lstStyle/>
          <a:p>
            <a:r>
              <a:rPr lang="fr-FR" sz="2000" dirty="0">
                <a:latin typeface="Georgia" pitchFamily="18" charset="0"/>
              </a:rPr>
              <a:t>Les </a:t>
            </a:r>
            <a:r>
              <a:rPr lang="fr-FR" sz="2400" b="1" dirty="0">
                <a:latin typeface="Georgia" pitchFamily="18" charset="0"/>
              </a:rPr>
              <a:t>enseignements</a:t>
            </a:r>
            <a:r>
              <a:rPr lang="fr-FR" sz="2000" b="1" dirty="0">
                <a:latin typeface="Georgia" pitchFamily="18" charset="0"/>
              </a:rPr>
              <a:t> </a:t>
            </a:r>
            <a:r>
              <a:rPr lang="fr-FR" sz="2400" b="1" dirty="0">
                <a:latin typeface="Georgia" pitchFamily="18" charset="0"/>
              </a:rPr>
              <a:t>obligatoires en classe de 6</a:t>
            </a:r>
            <a:r>
              <a:rPr lang="fr-FR" sz="2400" b="1" baseline="30000" dirty="0">
                <a:latin typeface="Georgia" pitchFamily="18" charset="0"/>
              </a:rPr>
              <a:t>ème</a:t>
            </a:r>
            <a:endParaRPr lang="fr-FR" sz="2000" b="1" baseline="30000" dirty="0">
              <a:latin typeface="Georgia" pitchFamily="18" charset="0"/>
            </a:endParaRPr>
          </a:p>
          <a:p>
            <a:pPr>
              <a:buNone/>
            </a:pPr>
            <a:r>
              <a:rPr lang="fr-FR" sz="1400" dirty="0">
                <a:latin typeface="Georgia" pitchFamily="18" charset="0"/>
              </a:rPr>
              <a:t>                           (25 heures hebdomadaires) – voir page suivante pour les horaires par discipline</a:t>
            </a:r>
          </a:p>
          <a:p>
            <a:pPr>
              <a:buNone/>
            </a:pPr>
            <a:endParaRPr lang="fr-FR" sz="1100" dirty="0">
              <a:latin typeface="Georgia" pitchFamily="18" charset="0"/>
            </a:endParaRPr>
          </a:p>
          <a:p>
            <a:r>
              <a:rPr lang="fr-FR" sz="1800" dirty="0">
                <a:latin typeface="Georgia" pitchFamily="18" charset="0"/>
              </a:rPr>
              <a:t>Des choix au niveau national et de l’établissement qui permettent :</a:t>
            </a:r>
          </a:p>
          <a:p>
            <a:pPr>
              <a:buFontTx/>
              <a:buChar char="-"/>
            </a:pPr>
            <a:r>
              <a:rPr lang="fr-FR" sz="2000" dirty="0">
                <a:latin typeface="Georgia" pitchFamily="18" charset="0"/>
              </a:rPr>
              <a:t>La mise en place de groupes en maths et en français,</a:t>
            </a:r>
          </a:p>
          <a:p>
            <a:pPr>
              <a:buFontTx/>
              <a:buChar char="-"/>
            </a:pPr>
            <a:r>
              <a:rPr lang="fr-FR" sz="2000" dirty="0">
                <a:latin typeface="Georgia" pitchFamily="18" charset="0"/>
              </a:rPr>
              <a:t>La mise en place d’enseignements facultatifs   :  </a:t>
            </a:r>
          </a:p>
          <a:p>
            <a:pPr>
              <a:buFont typeface="Wingdings" pitchFamily="2" charset="2"/>
              <a:buChar char="q"/>
            </a:pPr>
            <a:r>
              <a:rPr lang="fr-FR" sz="2000" dirty="0">
                <a:latin typeface="Georgia" pitchFamily="18" charset="0"/>
              </a:rPr>
              <a:t>Sections sportives (tennis, basket), </a:t>
            </a:r>
          </a:p>
          <a:p>
            <a:pPr>
              <a:buFont typeface="Wingdings" pitchFamily="2" charset="2"/>
              <a:buChar char="q"/>
            </a:pPr>
            <a:r>
              <a:rPr lang="fr-FR" sz="2000" dirty="0">
                <a:latin typeface="Georgia" pitchFamily="18" charset="0"/>
              </a:rPr>
              <a:t>2</a:t>
            </a:r>
            <a:r>
              <a:rPr lang="fr-FR" sz="2000" baseline="30000" dirty="0">
                <a:latin typeface="Georgia" pitchFamily="18" charset="0"/>
              </a:rPr>
              <a:t>ème</a:t>
            </a:r>
            <a:r>
              <a:rPr lang="fr-FR" sz="2000" dirty="0">
                <a:latin typeface="Georgia" pitchFamily="18" charset="0"/>
              </a:rPr>
              <a:t> langue vivante dès la 6</a:t>
            </a:r>
            <a:r>
              <a:rPr lang="fr-FR" sz="2000" baseline="30000" dirty="0">
                <a:latin typeface="Georgia" pitchFamily="18" charset="0"/>
              </a:rPr>
              <a:t>ème</a:t>
            </a:r>
            <a:r>
              <a:rPr lang="fr-FR" sz="2000" dirty="0">
                <a:latin typeface="Georgia" pitchFamily="18" charset="0"/>
              </a:rPr>
              <a:t> : un groupe « bilangue » allemand </a:t>
            </a:r>
          </a:p>
          <a:p>
            <a:pPr marL="0" indent="0">
              <a:buNone/>
            </a:pPr>
            <a:r>
              <a:rPr lang="fr-FR" sz="1800" i="1" dirty="0">
                <a:solidFill>
                  <a:srgbClr val="FF6699"/>
                </a:solidFill>
                <a:latin typeface="Georgia" pitchFamily="18" charset="0"/>
              </a:rPr>
              <a:t>Attention, le choix de l’allemand ne sera pas possible  ensuite en 5</a:t>
            </a:r>
            <a:r>
              <a:rPr lang="fr-FR" sz="1800" i="1" baseline="30000" dirty="0">
                <a:solidFill>
                  <a:srgbClr val="FF6699"/>
                </a:solidFill>
                <a:latin typeface="Georgia" pitchFamily="18" charset="0"/>
              </a:rPr>
              <a:t>ème</a:t>
            </a:r>
            <a:r>
              <a:rPr lang="fr-FR" sz="1800" i="1" dirty="0">
                <a:solidFill>
                  <a:srgbClr val="FF6699"/>
                </a:solidFill>
                <a:latin typeface="Georgia" pitchFamily="18" charset="0"/>
              </a:rPr>
              <a:t> en LV2. </a:t>
            </a:r>
          </a:p>
          <a:p>
            <a:pPr marL="0" indent="0">
              <a:buNone/>
            </a:pPr>
            <a:endParaRPr lang="fr-FR" sz="18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fr-FR" sz="1800" b="1" i="1" dirty="0">
                <a:latin typeface="Georgia" pitchFamily="18" charset="0"/>
              </a:rPr>
              <a:t>Mais aussi </a:t>
            </a:r>
            <a:endParaRPr lang="fr-FR" sz="2000" b="1" i="1" dirty="0">
              <a:latin typeface="Georgia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sz="2000" dirty="0">
                <a:latin typeface="Georgia" pitchFamily="18" charset="0"/>
              </a:rPr>
              <a:t>L’enseignement de complément de </a:t>
            </a:r>
            <a:r>
              <a:rPr lang="fr-FR" sz="2000" b="1" dirty="0">
                <a:latin typeface="Georgia" pitchFamily="18" charset="0"/>
              </a:rPr>
              <a:t>chant choral </a:t>
            </a:r>
            <a:r>
              <a:rPr lang="fr-FR" sz="2000" dirty="0">
                <a:latin typeface="Georgia" pitchFamily="18" charset="0"/>
              </a:rPr>
              <a:t>pourra également être proposé après la rentrée (groupe composé après information par le professeur d’éducation musicale).</a:t>
            </a:r>
          </a:p>
          <a:p>
            <a:pPr>
              <a:buNone/>
            </a:pPr>
            <a:endParaRPr lang="fr-FR" sz="1600" dirty="0">
              <a:latin typeface="Georgia" pitchFamily="18" charset="0"/>
            </a:endParaRPr>
          </a:p>
          <a:p>
            <a:pPr>
              <a:buNone/>
            </a:pPr>
            <a:endParaRPr lang="fr-FR" sz="1600" dirty="0">
              <a:latin typeface="Georgia" pitchFamily="18" charset="0"/>
            </a:endParaRPr>
          </a:p>
          <a:p>
            <a:pPr>
              <a:buFont typeface="Symbol"/>
              <a:buChar char="Þ"/>
            </a:pPr>
            <a:endParaRPr lang="fr-FR" sz="1600" dirty="0">
              <a:latin typeface="Georgia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5576" y="62068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Georgia" pitchFamily="18" charset="0"/>
              </a:rPr>
              <a:t>La classe de 6</a:t>
            </a:r>
            <a:r>
              <a:rPr lang="fr-FR" sz="2400" baseline="30000" dirty="0">
                <a:latin typeface="Georgia" pitchFamily="18" charset="0"/>
              </a:rPr>
              <a:t>ème</a:t>
            </a:r>
            <a:r>
              <a:rPr lang="fr-FR" sz="2400" dirty="0">
                <a:latin typeface="Georgia" pitchFamily="18" charset="0"/>
              </a:rPr>
              <a:t> dernière année du </a:t>
            </a:r>
            <a:r>
              <a:rPr lang="fr-FR" sz="2800" b="1" dirty="0">
                <a:latin typeface="Georgia" pitchFamily="18" charset="0"/>
              </a:rPr>
              <a:t>cycle 3</a:t>
            </a:r>
            <a:r>
              <a:rPr lang="fr-FR" sz="2400" dirty="0">
                <a:latin typeface="Georgia" pitchFamily="18" charset="0"/>
              </a:rPr>
              <a:t>.</a:t>
            </a:r>
          </a:p>
          <a:p>
            <a:pPr algn="ctr"/>
            <a:endParaRPr lang="fr-FR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908573" y="188913"/>
            <a:ext cx="561617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3967100" y="82706"/>
            <a:ext cx="4681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52864" y="129024"/>
            <a:ext cx="7709338" cy="369332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b="1" dirty="0">
                <a:solidFill>
                  <a:srgbClr val="000000"/>
                </a:solidFill>
                <a:latin typeface="Tahoma" panose="020B0604030504040204" pitchFamily="34" charset="0"/>
              </a:rPr>
              <a:t>     NOUVEAUX HORAIRES EN CLASSE DE 6eme à la rentrée 2024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195736" y="630953"/>
            <a:ext cx="3456384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Français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95736" y="1077179"/>
            <a:ext cx="3456384" cy="369887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latin typeface="Tahoma" panose="020B0604030504040204" pitchFamily="34" charset="0"/>
              </a:rPr>
              <a:t>Mathématiques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183020" y="1522604"/>
            <a:ext cx="3456383" cy="36933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LV 1 Anglais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194792" y="1949370"/>
            <a:ext cx="3456383" cy="3698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latin typeface="Tahoma" pitchFamily="34" charset="0"/>
              </a:rPr>
              <a:t>Histoire Géographie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195736" y="2383274"/>
            <a:ext cx="345638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000000"/>
                </a:solidFill>
                <a:latin typeface="Tahoma" pitchFamily="34" charset="0"/>
              </a:rPr>
              <a:t>Sciences Physiques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194792" y="3195108"/>
            <a:ext cx="3456383" cy="369888"/>
          </a:xfrm>
          <a:prstGeom prst="rect">
            <a:avLst/>
          </a:prstGeom>
          <a:solidFill>
            <a:srgbClr val="FF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Arts plastiques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2183021" y="3624798"/>
            <a:ext cx="3456383" cy="368300"/>
          </a:xfrm>
          <a:prstGeom prst="rect">
            <a:avLst/>
          </a:prstGeom>
          <a:solidFill>
            <a:srgbClr val="FF7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Education musicale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183021" y="4029106"/>
            <a:ext cx="3456383" cy="368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EPS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813032" y="631230"/>
            <a:ext cx="2737247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4.5 heures 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813032" y="1061645"/>
            <a:ext cx="2737247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4,5 heures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844478" y="1488783"/>
            <a:ext cx="2737247" cy="36988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000000"/>
                </a:solidFill>
                <a:latin typeface="Tahoma" pitchFamily="34" charset="0"/>
              </a:rPr>
              <a:t>4 heures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5813031" y="1965331"/>
            <a:ext cx="273724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3 heures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5813030" y="2394123"/>
            <a:ext cx="2737247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1.5 heures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5798833" y="3179989"/>
            <a:ext cx="2737247" cy="369332"/>
          </a:xfrm>
          <a:prstGeom prst="rect">
            <a:avLst/>
          </a:prstGeom>
          <a:solidFill>
            <a:srgbClr val="FD2FC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1 heure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5765176" y="4028590"/>
            <a:ext cx="2737247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4 heures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5776947" y="3597226"/>
            <a:ext cx="2737247" cy="369332"/>
          </a:xfrm>
          <a:prstGeom prst="rect">
            <a:avLst/>
          </a:prstGeom>
          <a:solidFill>
            <a:srgbClr val="DF5FA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1 </a:t>
            </a:r>
            <a:r>
              <a:rPr lang="fr-FR" altLang="fr-FR" dirty="0">
                <a:latin typeface="Tahoma" panose="020B0604030504040204" pitchFamily="34" charset="0"/>
              </a:rPr>
              <a:t>heure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2183021" y="4506437"/>
            <a:ext cx="3456382" cy="3683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b="1" dirty="0">
                <a:solidFill>
                  <a:srgbClr val="000000"/>
                </a:solidFill>
                <a:latin typeface="Tahoma" pitchFamily="34" charset="0"/>
              </a:rPr>
              <a:t>  TOTAL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5776946" y="4488556"/>
            <a:ext cx="2737247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b="1" dirty="0">
                <a:solidFill>
                  <a:srgbClr val="000000"/>
                </a:solidFill>
                <a:latin typeface="Tahoma" pitchFamily="34" charset="0"/>
              </a:rPr>
              <a:t>25 heures </a:t>
            </a:r>
          </a:p>
        </p:txBody>
      </p:sp>
      <p:pic>
        <p:nvPicPr>
          <p:cNvPr id="27" name="il_fi" descr="http://www.boitaprof.fr/fs/Root/49hff-cm2_6eme_150x150.gif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81798" y="359072"/>
            <a:ext cx="1071066" cy="143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2190279" y="5967283"/>
            <a:ext cx="3029794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FFFFFF"/>
                </a:solidFill>
                <a:latin typeface="Tahoma" pitchFamily="34" charset="0"/>
              </a:rPr>
              <a:t>Option Basket/Tennis </a:t>
            </a: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5445706" y="5936505"/>
            <a:ext cx="2592288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FFFFFF"/>
                </a:solidFill>
                <a:latin typeface="Tahoma" pitchFamily="34" charset="0"/>
              </a:rPr>
              <a:t>De 1,5h à 3h</a:t>
            </a: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194792" y="5562163"/>
            <a:ext cx="3029795" cy="307777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sz="1400" dirty="0">
                <a:solidFill>
                  <a:srgbClr val="000000"/>
                </a:solidFill>
                <a:latin typeface="Tahoma" panose="020B0604030504040204" pitchFamily="34" charset="0"/>
              </a:rPr>
              <a:t>Option Allemand (« </a:t>
            </a:r>
            <a:r>
              <a:rPr lang="fr-FR" altLang="fr-FR" sz="1400" dirty="0" err="1">
                <a:solidFill>
                  <a:srgbClr val="000000"/>
                </a:solidFill>
                <a:latin typeface="Tahoma" panose="020B0604030504040204" pitchFamily="34" charset="0"/>
              </a:rPr>
              <a:t>Bilangue</a:t>
            </a:r>
            <a:r>
              <a:rPr lang="fr-FR" altLang="fr-FR" sz="1400" dirty="0">
                <a:solidFill>
                  <a:srgbClr val="000000"/>
                </a:solidFill>
                <a:latin typeface="Tahoma" panose="020B0604030504040204" pitchFamily="34" charset="0"/>
              </a:rPr>
              <a:t> »)</a:t>
            </a: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5436096" y="5516676"/>
            <a:ext cx="2593231" cy="36988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000000"/>
                </a:solidFill>
                <a:latin typeface="Tahoma" pitchFamily="34" charset="0"/>
              </a:rPr>
              <a:t>2 heures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1485266" y="505451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Enseignements optionnels possibles au collège de la Dombes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8037994" y="5443080"/>
            <a:ext cx="11060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>
                <a:solidFill>
                  <a:srgbClr val="C00000"/>
                </a:solidFill>
              </a:rPr>
              <a:t>Attention ! Une seule option possible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0" y="1988840"/>
            <a:ext cx="21957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Georgia" pitchFamily="18" charset="0"/>
              </a:rPr>
              <a:t>La classe de 6</a:t>
            </a:r>
            <a:r>
              <a:rPr lang="fr-FR" sz="2400" b="1" baseline="30000" dirty="0">
                <a:latin typeface="Georgia" pitchFamily="18" charset="0"/>
              </a:rPr>
              <a:t>ème</a:t>
            </a:r>
            <a:r>
              <a:rPr lang="fr-FR" sz="2400" b="1" dirty="0">
                <a:latin typeface="Georgia" pitchFamily="18" charset="0"/>
              </a:rPr>
              <a:t> </a:t>
            </a:r>
          </a:p>
          <a:p>
            <a:pPr algn="ctr"/>
            <a:r>
              <a:rPr lang="fr-FR" sz="2400" dirty="0">
                <a:latin typeface="Georgia" pitchFamily="18" charset="0"/>
              </a:rPr>
              <a:t>dernière année du </a:t>
            </a:r>
            <a:r>
              <a:rPr lang="fr-FR" sz="2800" b="1" dirty="0">
                <a:latin typeface="Georgia" pitchFamily="18" charset="0"/>
              </a:rPr>
              <a:t>cycle 3</a:t>
            </a:r>
          </a:p>
          <a:p>
            <a:pPr algn="ctr"/>
            <a:r>
              <a:rPr lang="fr-FR" b="1" dirty="0">
                <a:latin typeface="Georgia" pitchFamily="18" charset="0"/>
              </a:rPr>
              <a:t>(CM1-CM2-6</a:t>
            </a:r>
            <a:r>
              <a:rPr lang="fr-FR" b="1" baseline="30000" dirty="0">
                <a:latin typeface="Georgia" pitchFamily="18" charset="0"/>
              </a:rPr>
              <a:t>ème</a:t>
            </a:r>
            <a:r>
              <a:rPr lang="fr-FR" b="1" dirty="0">
                <a:latin typeface="Georgia" pitchFamily="18" charset="0"/>
              </a:rPr>
              <a:t>)</a:t>
            </a:r>
            <a:r>
              <a:rPr lang="fr-FR" sz="1600" dirty="0">
                <a:latin typeface="Georgia" pitchFamily="18" charset="0"/>
              </a:rPr>
              <a:t>.</a:t>
            </a:r>
          </a:p>
          <a:p>
            <a:pPr algn="ctr"/>
            <a:endParaRPr lang="fr-FR" sz="2000" dirty="0"/>
          </a:p>
        </p:txBody>
      </p:sp>
      <p:sp>
        <p:nvSpPr>
          <p:cNvPr id="38" name="Text Box 12">
            <a:extLst>
              <a:ext uri="{FF2B5EF4-FFF2-40B4-BE49-F238E27FC236}">
                <a16:creationId xmlns:a16="http://schemas.microsoft.com/office/drawing/2014/main" id="{33790331-25ED-4194-82FC-7E2C9A966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2264" y="2830663"/>
            <a:ext cx="3456383" cy="369332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000000"/>
                </a:solidFill>
                <a:latin typeface="Tahoma" pitchFamily="34" charset="0"/>
              </a:rPr>
              <a:t>Sciences et Vie de la Terre </a:t>
            </a:r>
            <a:r>
              <a:rPr lang="fr-FR" sz="1200" dirty="0">
                <a:solidFill>
                  <a:srgbClr val="000000"/>
                </a:solidFill>
                <a:latin typeface="Tahoma" pitchFamily="34" charset="0"/>
              </a:rPr>
              <a:t>(SVT)</a:t>
            </a:r>
          </a:p>
        </p:txBody>
      </p:sp>
      <p:sp>
        <p:nvSpPr>
          <p:cNvPr id="39" name="Text Box 21">
            <a:extLst>
              <a:ext uri="{FF2B5EF4-FFF2-40B4-BE49-F238E27FC236}">
                <a16:creationId xmlns:a16="http://schemas.microsoft.com/office/drawing/2014/main" id="{C4B4A332-891A-4F7B-854F-40A00C3D6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9820" y="2799727"/>
            <a:ext cx="2737247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fr-FR" altLang="fr-FR" dirty="0">
                <a:solidFill>
                  <a:srgbClr val="000000"/>
                </a:solidFill>
                <a:latin typeface="Tahoma" panose="020B0604030504040204" pitchFamily="34" charset="0"/>
              </a:rPr>
              <a:t>1.5 heures</a:t>
            </a:r>
          </a:p>
        </p:txBody>
      </p:sp>
    </p:spTree>
    <p:extLst>
      <p:ext uri="{BB962C8B-B14F-4D97-AF65-F5344CB8AC3E}">
        <p14:creationId xmlns:p14="http://schemas.microsoft.com/office/powerpoint/2010/main" val="132640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BD92E37-00B4-43A8-95E4-2FCA7FFA1B5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323528" y="116632"/>
            <a:ext cx="8229600" cy="733078"/>
          </a:xfrm>
        </p:spPr>
        <p:txBody>
          <a:bodyPr/>
          <a:lstStyle/>
          <a:p>
            <a:pPr marL="0" indent="0" algn="ctr">
              <a:buNone/>
            </a:pPr>
            <a:r>
              <a:rPr lang="fr-FR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La nouvelle classe de 6</a:t>
            </a:r>
            <a:r>
              <a:rPr lang="fr-FR" sz="2800" b="1" baseline="30000" dirty="0">
                <a:solidFill>
                  <a:srgbClr val="002060"/>
                </a:solidFill>
                <a:latin typeface="Georgia" panose="02040502050405020303" pitchFamily="18" charset="0"/>
              </a:rPr>
              <a:t>ème</a:t>
            </a:r>
            <a:r>
              <a:rPr lang="fr-FR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à la rentrée 2024</a:t>
            </a:r>
          </a:p>
          <a:p>
            <a:pPr marL="0" indent="0" algn="ctr">
              <a:buNone/>
            </a:pPr>
            <a:r>
              <a:rPr lang="fr-FR" sz="2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(</a:t>
            </a:r>
            <a:r>
              <a:rPr lang="fr-FR" sz="2000" b="1" i="1" dirty="0" err="1">
                <a:solidFill>
                  <a:srgbClr val="002060"/>
                </a:solidFill>
                <a:latin typeface="Georgia" panose="02040502050405020303" pitchFamily="18" charset="0"/>
              </a:rPr>
              <a:t>ref</a:t>
            </a:r>
            <a:r>
              <a:rPr lang="fr-FR" sz="2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. : BO du 20 avril 2023 et BO du ……….)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D2231AF-23EF-4228-A945-0B74CDECF21F}"/>
              </a:ext>
            </a:extLst>
          </p:cNvPr>
          <p:cNvSpPr txBox="1"/>
          <p:nvPr/>
        </p:nvSpPr>
        <p:spPr>
          <a:xfrm>
            <a:off x="395536" y="980728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latin typeface="Georgia" panose="02040502050405020303" pitchFamily="18" charset="0"/>
            </a:endParaRPr>
          </a:p>
          <a:p>
            <a:r>
              <a:rPr lang="fr-FR" dirty="0">
                <a:latin typeface="Georgia" panose="02040502050405020303" pitchFamily="18" charset="0"/>
              </a:rPr>
              <a:t>A compter de la rentrée 2024, tous les élèves bénéficient :</a:t>
            </a:r>
          </a:p>
          <a:p>
            <a:endParaRPr lang="fr-FR" dirty="0"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fr-FR" b="1" dirty="0">
                <a:latin typeface="Georgia" panose="02040502050405020303" pitchFamily="18" charset="0"/>
              </a:rPr>
              <a:t>d’un enseignement en groupe en français et en mathématiques</a:t>
            </a:r>
            <a:r>
              <a:rPr lang="fr-FR" dirty="0">
                <a:latin typeface="Georgia" panose="02040502050405020303" pitchFamily="18" charset="0"/>
              </a:rPr>
              <a:t> afin d’accompagner les progressions de chacun ;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>
                <a:solidFill>
                  <a:srgbClr val="002060"/>
                </a:solidFill>
                <a:latin typeface="Georgia" panose="02040502050405020303" pitchFamily="18" charset="0"/>
              </a:rPr>
              <a:t>Groupes à effectifs variables, « </a:t>
            </a:r>
            <a:r>
              <a:rPr lang="fr-FR" dirty="0" err="1">
                <a:solidFill>
                  <a:srgbClr val="002060"/>
                </a:solidFill>
                <a:latin typeface="Georgia" panose="02040502050405020303" pitchFamily="18" charset="0"/>
              </a:rPr>
              <a:t>inter-classes</a:t>
            </a:r>
            <a:r>
              <a:rPr lang="fr-FR" dirty="0">
                <a:solidFill>
                  <a:srgbClr val="002060"/>
                </a:solidFill>
                <a:latin typeface="Georgia" panose="02040502050405020303" pitchFamily="18" charset="0"/>
              </a:rPr>
              <a:t> » et qui sont revus selon les besoins, selon des périodes définies par les équipes enseignantes.</a:t>
            </a:r>
          </a:p>
          <a:p>
            <a:endParaRPr lang="fr-FR" dirty="0"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latin typeface="Georgia" panose="02040502050405020303" pitchFamily="18" charset="0"/>
              </a:rPr>
              <a:t>d’un </a:t>
            </a:r>
            <a:r>
              <a:rPr lang="fr-FR" b="1" dirty="0">
                <a:latin typeface="Georgia" panose="02040502050405020303" pitchFamily="18" charset="0"/>
              </a:rPr>
              <a:t>accompagnement aux devoirs</a:t>
            </a:r>
            <a:r>
              <a:rPr lang="fr-FR" dirty="0">
                <a:latin typeface="Georgia" panose="02040502050405020303" pitchFamily="18" charset="0"/>
              </a:rPr>
              <a:t>, par le dispositif Devoirs faits, afin de développer davantage leur autonomie et de réduire les inégalités devant les apprentissages.</a:t>
            </a:r>
          </a:p>
          <a:p>
            <a:endParaRPr lang="fr-FR" dirty="0">
              <a:latin typeface="Georgia" panose="02040502050405020303" pitchFamily="18" charset="0"/>
            </a:endParaRPr>
          </a:p>
          <a:p>
            <a:r>
              <a:rPr lang="fr-FR" dirty="0">
                <a:latin typeface="Georgia" panose="02040502050405020303" pitchFamily="18" charset="0"/>
              </a:rPr>
              <a:t>Tout élève bénéficie donc, sur l’ensemble de l’année scolaire, </a:t>
            </a:r>
            <a:r>
              <a:rPr lang="fr-FR" b="1" dirty="0">
                <a:latin typeface="Georgia" panose="02040502050405020303" pitchFamily="18" charset="0"/>
              </a:rPr>
              <a:t>d’un temps dédié </a:t>
            </a:r>
            <a:r>
              <a:rPr lang="fr-FR" b="1" u="sng" dirty="0">
                <a:latin typeface="Georgia" panose="02040502050405020303" pitchFamily="18" charset="0"/>
              </a:rPr>
              <a:t>obligatoire</a:t>
            </a:r>
            <a:r>
              <a:rPr lang="fr-FR" b="1" dirty="0">
                <a:latin typeface="Georgia" panose="02040502050405020303" pitchFamily="18" charset="0"/>
              </a:rPr>
              <a:t> d’accompagnement aux devoirs</a:t>
            </a:r>
            <a:r>
              <a:rPr lang="fr-FR" dirty="0">
                <a:latin typeface="Georgia" panose="02040502050405020303" pitchFamily="18" charset="0"/>
              </a:rPr>
              <a:t>.</a:t>
            </a:r>
          </a:p>
          <a:p>
            <a:endParaRPr lang="fr-FR" dirty="0">
              <a:latin typeface="Georgia" panose="02040502050405020303" pitchFamily="18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b="1" dirty="0">
                <a:solidFill>
                  <a:srgbClr val="7030A0"/>
                </a:solidFill>
                <a:latin typeface="Georgia" panose="02040502050405020303" pitchFamily="18" charset="0"/>
              </a:rPr>
              <a:t>Les équipes disciplinaires et le conseil pédagogique du collège travaillent encore sur les modalités de mise en œuvre pour la rentrée.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7291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EDCBEFA-D72E-9A6E-41C8-ABD55738A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821" y="233264"/>
            <a:ext cx="9374836" cy="6624736"/>
          </a:xfrm>
        </p:spPr>
      </p:pic>
    </p:spTree>
    <p:extLst>
      <p:ext uri="{BB962C8B-B14F-4D97-AF65-F5344CB8AC3E}">
        <p14:creationId xmlns:p14="http://schemas.microsoft.com/office/powerpoint/2010/main" val="3205345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88825" y="1190074"/>
            <a:ext cx="4266587" cy="1200329"/>
          </a:xfrm>
          <a:prstGeom prst="rect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Des </a:t>
            </a:r>
            <a:r>
              <a:rPr lang="fr-FR" b="1" dirty="0"/>
              <a:t>professeurs </a:t>
            </a:r>
            <a:r>
              <a:rPr lang="fr-FR" dirty="0"/>
              <a:t> qui enseignent  chacun une matière (soit environ 10 professeurs)</a:t>
            </a:r>
          </a:p>
          <a:p>
            <a:r>
              <a:rPr lang="fr-FR" dirty="0"/>
              <a:t>Dont un </a:t>
            </a:r>
            <a:r>
              <a:rPr lang="fr-FR" b="1" dirty="0"/>
              <a:t>professeur principal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106413" y="1328573"/>
            <a:ext cx="2808312" cy="923330"/>
          </a:xfrm>
          <a:prstGeom prst="rect">
            <a:avLst/>
          </a:prstGeom>
          <a:solidFill>
            <a:schemeClr val="accent6">
              <a:lumMod val="40000"/>
              <a:lumOff val="60000"/>
              <a:alpha val="49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Une équipe </a:t>
            </a:r>
            <a:r>
              <a:rPr lang="fr-FR" b="1" dirty="0"/>
              <a:t>Vie scolaire </a:t>
            </a:r>
            <a:r>
              <a:rPr lang="fr-FR" dirty="0"/>
              <a:t>avec une </a:t>
            </a:r>
            <a:r>
              <a:rPr lang="fr-FR" b="1" dirty="0"/>
              <a:t>CPE</a:t>
            </a:r>
            <a:r>
              <a:rPr lang="fr-FR" dirty="0"/>
              <a:t> et des </a:t>
            </a:r>
            <a:r>
              <a:rPr lang="fr-FR" b="1" dirty="0"/>
              <a:t>AED </a:t>
            </a:r>
            <a:r>
              <a:rPr lang="fr-FR" dirty="0"/>
              <a:t>(surveillants)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07473" y="3958154"/>
            <a:ext cx="2664296" cy="1200329"/>
          </a:xfrm>
          <a:prstGeom prst="rect">
            <a:avLst/>
          </a:prstGeom>
          <a:solidFill>
            <a:schemeClr val="accent6">
              <a:lumMod val="20000"/>
              <a:lumOff val="80000"/>
              <a:alpha val="61000"/>
            </a:schemeClr>
          </a:solidFill>
          <a:ln>
            <a:solidFill>
              <a:srgbClr val="2C239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L’équipe de Direction :</a:t>
            </a:r>
          </a:p>
          <a:p>
            <a:pPr algn="ctr"/>
            <a:r>
              <a:rPr lang="fr-FR" b="1" dirty="0"/>
              <a:t>Principale </a:t>
            </a:r>
          </a:p>
          <a:p>
            <a:pPr algn="ctr"/>
            <a:r>
              <a:rPr lang="fr-FR" b="1" dirty="0"/>
              <a:t>Principale adjointe  Gestionnaire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010268" y="2764520"/>
            <a:ext cx="2592288" cy="923330"/>
          </a:xfrm>
          <a:prstGeom prst="rect">
            <a:avLst/>
          </a:prstGeom>
          <a:solidFill>
            <a:srgbClr val="92D050">
              <a:alpha val="53000"/>
            </a:srgb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Une équipe d’</a:t>
            </a:r>
            <a:r>
              <a:rPr lang="fr-FR" b="1" dirty="0"/>
              <a:t>agents</a:t>
            </a:r>
            <a:r>
              <a:rPr lang="fr-FR" dirty="0"/>
              <a:t> pour l’entretien et la restauration scolaire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547508" y="5361330"/>
            <a:ext cx="2232248" cy="923330"/>
          </a:xfrm>
          <a:prstGeom prst="rect">
            <a:avLst/>
          </a:prstGeom>
          <a:solidFill>
            <a:schemeClr val="accent1">
              <a:lumMod val="50000"/>
              <a:alpha val="49000"/>
            </a:schemeClr>
          </a:solidFill>
          <a:ln>
            <a:solidFill>
              <a:srgbClr val="2C239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Des personnels administratifs  :</a:t>
            </a:r>
          </a:p>
          <a:p>
            <a:pPr algn="ctr"/>
            <a:r>
              <a:rPr lang="fr-FR" b="1" dirty="0"/>
              <a:t>secrétaires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561716" y="4059415"/>
            <a:ext cx="3528392" cy="1200329"/>
          </a:xfrm>
          <a:prstGeom prst="rect">
            <a:avLst/>
          </a:prstGeom>
          <a:solidFill>
            <a:srgbClr val="FF6699">
              <a:alpha val="38000"/>
            </a:srgb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Les personnels médico-sociaux : </a:t>
            </a:r>
            <a:r>
              <a:rPr lang="fr-FR" b="1" dirty="0"/>
              <a:t>infirmière, </a:t>
            </a:r>
          </a:p>
          <a:p>
            <a:pPr algn="ctr"/>
            <a:r>
              <a:rPr lang="fr-FR" b="1" dirty="0"/>
              <a:t>assistante sociale</a:t>
            </a:r>
            <a:r>
              <a:rPr lang="fr-FR" dirty="0"/>
              <a:t>, </a:t>
            </a:r>
          </a:p>
          <a:p>
            <a:pPr algn="ctr"/>
            <a:r>
              <a:rPr lang="fr-FR" b="1" dirty="0"/>
              <a:t>Psy EN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3352" y="2676900"/>
            <a:ext cx="2808312" cy="923330"/>
          </a:xfrm>
          <a:prstGeom prst="rect">
            <a:avLst/>
          </a:prstGeom>
          <a:solidFill>
            <a:srgbClr val="99CCFF">
              <a:alpha val="57000"/>
            </a:srgb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Des </a:t>
            </a:r>
            <a:r>
              <a:rPr lang="fr-FR" b="1" dirty="0"/>
              <a:t>AESH</a:t>
            </a:r>
            <a:r>
              <a:rPr lang="fr-FR" dirty="0"/>
              <a:t> qui peuvent accompagner un élève en situation de handicap</a:t>
            </a:r>
          </a:p>
        </p:txBody>
      </p:sp>
      <p:sp>
        <p:nvSpPr>
          <p:cNvPr id="10" name="Ellipse 9"/>
          <p:cNvSpPr/>
          <p:nvPr/>
        </p:nvSpPr>
        <p:spPr>
          <a:xfrm>
            <a:off x="3882277" y="3346865"/>
            <a:ext cx="1224136" cy="1296144"/>
          </a:xfrm>
          <a:prstGeom prst="ellipse">
            <a:avLst/>
          </a:prstGeom>
          <a:solidFill>
            <a:srgbClr val="FF9966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954285" y="3736251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Les élèves</a:t>
            </a:r>
          </a:p>
        </p:txBody>
      </p:sp>
      <p:sp>
        <p:nvSpPr>
          <p:cNvPr id="12" name="Flèche droite 11"/>
          <p:cNvSpPr/>
          <p:nvPr/>
        </p:nvSpPr>
        <p:spPr>
          <a:xfrm rot="14522161">
            <a:off x="3214324" y="2685475"/>
            <a:ext cx="1500612" cy="26489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12"/>
          <p:cNvSpPr/>
          <p:nvPr/>
        </p:nvSpPr>
        <p:spPr>
          <a:xfrm rot="17988506">
            <a:off x="4249459" y="2726973"/>
            <a:ext cx="1385310" cy="23844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 rot="20374483">
            <a:off x="4963585" y="3427281"/>
            <a:ext cx="1105361" cy="26393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 rot="2393343">
            <a:off x="4847753" y="4488306"/>
            <a:ext cx="1058363" cy="3062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 rot="7159077">
            <a:off x="3310881" y="5012165"/>
            <a:ext cx="1307500" cy="29263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 rot="9468260">
            <a:off x="2801070" y="4363270"/>
            <a:ext cx="1233680" cy="26140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droite 17"/>
          <p:cNvSpPr/>
          <p:nvPr/>
        </p:nvSpPr>
        <p:spPr>
          <a:xfrm rot="11583731">
            <a:off x="2833917" y="3425328"/>
            <a:ext cx="1128814" cy="2348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-30128" y="95990"/>
            <a:ext cx="8229600" cy="63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3600" b="1" kern="0" dirty="0">
                <a:solidFill>
                  <a:srgbClr val="002060"/>
                </a:solidFill>
                <a:latin typeface="Georgia" pitchFamily="18" charset="0"/>
              </a:rPr>
              <a:t>Les personnels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067977" y="0"/>
            <a:ext cx="5076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Georgia" pitchFamily="18" charset="0"/>
              </a:rPr>
              <a:t>Une nouveauté pour les élèves, à l’arrivée au collège, la présence de différentes catégories de personnels assurant des missions auprès des élèves :</a:t>
            </a:r>
          </a:p>
        </p:txBody>
      </p:sp>
      <p:sp>
        <p:nvSpPr>
          <p:cNvPr id="2" name="Rectangle 1"/>
          <p:cNvSpPr/>
          <p:nvPr/>
        </p:nvSpPr>
        <p:spPr>
          <a:xfrm>
            <a:off x="4494342" y="5638747"/>
            <a:ext cx="46496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fr-FR" kern="0" dirty="0">
                <a:latin typeface="Georgia" pitchFamily="18" charset="0"/>
              </a:rPr>
              <a:t>Soit environ 75 personnes, plus les nombreux partenaires qui peuvent intervenir ponctuellement, en lien avec des projets ou des actions.</a:t>
            </a:r>
          </a:p>
        </p:txBody>
      </p:sp>
    </p:spTree>
    <p:extLst>
      <p:ext uri="{BB962C8B-B14F-4D97-AF65-F5344CB8AC3E}">
        <p14:creationId xmlns:p14="http://schemas.microsoft.com/office/powerpoint/2010/main" val="161666398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4710</TotalTime>
  <Words>2464</Words>
  <Application>Microsoft Office PowerPoint</Application>
  <PresentationFormat>Affichage à l'écran (4:3)</PresentationFormat>
  <Paragraphs>285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4" baseType="lpstr">
      <vt:lpstr>Arial</vt:lpstr>
      <vt:lpstr>Calibri</vt:lpstr>
      <vt:lpstr>Forte</vt:lpstr>
      <vt:lpstr>Georgia</vt:lpstr>
      <vt:lpstr>Symbol</vt:lpstr>
      <vt:lpstr>Tahoma</vt:lpstr>
      <vt:lpstr>Wingdings</vt:lpstr>
      <vt:lpstr>Modèle par défaut</vt:lpstr>
      <vt:lpstr>Collège de la Dombes</vt:lpstr>
      <vt:lpstr>Déroulé de la réunion</vt:lpstr>
      <vt:lpstr>Les horaires de l’établissement </vt:lpstr>
      <vt:lpstr>Effectifs élèves</vt:lpstr>
      <vt:lpstr>La classe de  6ème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prise en charge des élèves à besoins particuliers et l’école inclusive  </vt:lpstr>
      <vt:lpstr>Présentation PowerPoint</vt:lpstr>
      <vt:lpstr>Présentation PowerPoint</vt:lpstr>
      <vt:lpstr>Présentation PowerPoint</vt:lpstr>
      <vt:lpstr>L’accès à l’établissement en cas de retard</vt:lpstr>
      <vt:lpstr>Rentrée des classes :  </vt:lpstr>
      <vt:lpstr>L’arrivée au collège</vt:lpstr>
      <vt:lpstr>Les modalités d’intégration des sections sportives ou de l’option Allemand</vt:lpstr>
      <vt:lpstr>Les modalités de constitution des classes</vt:lpstr>
      <vt:lpstr>Les projets sorties/voyages</vt:lpstr>
      <vt:lpstr>Fournitures/ manuels scolaires</vt:lpstr>
      <vt:lpstr>Devoirs scolaires</vt:lpstr>
      <vt:lpstr>Quelques conseils pour faciliter la communication</vt:lpstr>
      <vt:lpstr>Des questions ?</vt:lpstr>
    </vt:vector>
  </TitlesOfParts>
  <Company>OTAN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ODEN-MANN</dc:creator>
  <cp:lastModifiedBy>principal</cp:lastModifiedBy>
  <cp:revision>420</cp:revision>
  <dcterms:created xsi:type="dcterms:W3CDTF">2006-05-10T12:16:39Z</dcterms:created>
  <dcterms:modified xsi:type="dcterms:W3CDTF">2024-03-28T18:25:23Z</dcterms:modified>
</cp:coreProperties>
</file>