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6" r:id="rId5"/>
    <p:sldId id="259" r:id="rId6"/>
    <p:sldId id="257" r:id="rId7"/>
    <p:sldId id="262" r:id="rId8"/>
    <p:sldId id="260" r:id="rId9"/>
    <p:sldId id="273" r:id="rId10"/>
    <p:sldId id="256" r:id="rId11"/>
    <p:sldId id="270" r:id="rId12"/>
    <p:sldId id="272" r:id="rId13"/>
    <p:sldId id="258" r:id="rId14"/>
    <p:sldId id="278" r:id="rId15"/>
    <p:sldId id="280" r:id="rId16"/>
    <p:sldId id="271" r:id="rId17"/>
    <p:sldId id="281" r:id="rId18"/>
    <p:sldId id="282" r:id="rId19"/>
    <p:sldId id="283" r:id="rId20"/>
    <p:sldId id="284" r:id="rId21"/>
    <p:sldId id="288" r:id="rId22"/>
    <p:sldId id="286" r:id="rId23"/>
    <p:sldId id="269" r:id="rId24"/>
    <p:sldId id="276" r:id="rId25"/>
    <p:sldId id="285" r:id="rId26"/>
    <p:sldId id="287" r:id="rId27"/>
    <p:sldId id="291" r:id="rId28"/>
    <p:sldId id="290" r:id="rId29"/>
    <p:sldId id="289" r:id="rId30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eu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C6A5"/>
    <a:srgbClr val="FFD757"/>
    <a:srgbClr val="BAFD77"/>
    <a:srgbClr val="CBC9E3"/>
    <a:srgbClr val="ACDA02"/>
    <a:srgbClr val="D7ED03"/>
    <a:srgbClr val="C6FEDF"/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74" autoAdjust="0"/>
  </p:normalViewPr>
  <p:slideViewPr>
    <p:cSldViewPr snapToGrid="0" showGuides="1">
      <p:cViewPr varScale="1">
        <p:scale>
          <a:sx n="113" d="100"/>
          <a:sy n="113" d="100"/>
        </p:scale>
        <p:origin x="456" y="11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79915931389868"/>
          <c:y val="0.17518035330750495"/>
          <c:w val="0.84626431642919442"/>
          <c:h val="0.79486255847750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Ventes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FD-4E6C-B979-38D0D4CBFA5E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FD-4E6C-B979-38D0D4CBFA5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DFD-4E6C-B979-38D0D4CBFA5E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FD-4E6C-B979-38D0D4CBFA5E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DFD-4E6C-B979-38D0D4CBFA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DFD-4E6C-B979-38D0D4CBFA5E}"/>
              </c:ext>
            </c:extLst>
          </c:dPt>
          <c:cat>
            <c:strRef>
              <c:f>Sheet1!$A$2:$A$7</c:f>
              <c:strCache>
                <c:ptCount val="4"/>
                <c:pt idx="0">
                  <c:v>1er trim</c:v>
                </c:pt>
                <c:pt idx="1">
                  <c:v>2e trim</c:v>
                </c:pt>
                <c:pt idx="2">
                  <c:v>3e trim</c:v>
                </c:pt>
                <c:pt idx="3">
                  <c:v>4e trim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30</c:v>
                </c:pt>
                <c:pt idx="1">
                  <c:v>25</c:v>
                </c:pt>
                <c:pt idx="2">
                  <c:v>20</c:v>
                </c:pt>
                <c:pt idx="3">
                  <c:v>10</c:v>
                </c:pt>
                <c:pt idx="4">
                  <c:v>10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DFD-4E6C-B979-38D0D4CBF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lang="fr-FR" noProof="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4-12-13T10:39:03.399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C041F2E-D5F6-4F97-9A5D-B26B6DC6D3A5}" type="datetime1">
              <a:rPr lang="fr-FR" smtClean="0"/>
              <a:t>06/02/2025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022FEE5-93F6-4794-9247-D82E88608B7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6AA2D-5244-4504-A41E-83FB70CE5ACA}" type="datetime1">
              <a:rPr lang="fr-FR" smtClean="0"/>
              <a:pPr/>
              <a:t>06/02/2025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3D78A92-0141-4330-8F3E-FAADFAC23844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939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77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84491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669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749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8221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4760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966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2868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655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6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7016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49393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40390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43122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16344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9986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8958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224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1750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371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4440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3843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8516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868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218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 rtlCol="0">
            <a:noAutofit/>
          </a:bodyPr>
          <a:lstStyle>
            <a:lvl1pPr>
              <a:defRPr sz="6000"/>
            </a:lvl1pPr>
          </a:lstStyle>
          <a:p>
            <a:pPr rtl="0"/>
            <a:r>
              <a:rPr lang="fr-FR" noProof="0" dirty="0"/>
              <a:t>PRÉSENTATION</a:t>
            </a:r>
            <a:br>
              <a:rPr lang="fr-FR" noProof="0" dirty="0"/>
            </a:br>
            <a:r>
              <a:rPr lang="fr-FR" noProof="0" dirty="0"/>
              <a:t>TITRE    </a:t>
            </a:r>
          </a:p>
        </p:txBody>
      </p:sp>
      <p:sp>
        <p:nvSpPr>
          <p:cNvPr id="23" name="Espace réservé du texte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 rtlCol="0"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Mois</a:t>
            </a:r>
            <a:br>
              <a:rPr lang="fr-FR" noProof="0" dirty="0"/>
            </a:br>
            <a:r>
              <a:rPr lang="fr-FR" noProof="0" dirty="0"/>
              <a:t>20XX</a:t>
            </a:r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9" name="Forme libre : Forme 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3" name="Forme libre : Forme 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6" name="Espace réservé du texte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 rtlCol="0"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 rtl="0"/>
            <a:r>
              <a:rPr lang="fr-FR" noProof="0" dirty="0"/>
              <a:t>Présentation</a:t>
            </a:r>
            <a:br>
              <a:rPr lang="fr-FR" noProof="0" dirty="0"/>
            </a:br>
            <a:r>
              <a:rPr lang="fr-FR" noProof="0" dirty="0"/>
              <a:t>Slogan</a:t>
            </a:r>
          </a:p>
        </p:txBody>
      </p:sp>
      <p:sp>
        <p:nvSpPr>
          <p:cNvPr id="40" name="Graphisme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2" name="Graphisme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1" name="Espace réservé d’image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’image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fr-FR" noProof="0" dirty="0"/>
              <a:t>MERCI !</a:t>
            </a: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9" name="Espace réservé du texte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 rtlCol="0"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David Beaulieu</a:t>
            </a:r>
          </a:p>
        </p:txBody>
      </p:sp>
      <p:sp>
        <p:nvSpPr>
          <p:cNvPr id="20" name="Espace réservé du texte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Téléphone :</a:t>
            </a:r>
          </a:p>
        </p:txBody>
      </p:sp>
      <p:sp>
        <p:nvSpPr>
          <p:cNvPr id="21" name="Espace réservé du texte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0623456789</a:t>
            </a:r>
          </a:p>
        </p:txBody>
      </p:sp>
      <p:sp>
        <p:nvSpPr>
          <p:cNvPr id="22" name="Espace réservé du texte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E-mail :</a:t>
            </a:r>
          </a:p>
        </p:txBody>
      </p:sp>
      <p:sp>
        <p:nvSpPr>
          <p:cNvPr id="23" name="Espace réservé du texte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 dirty="0"/>
              <a:t>BEAULIEU@EXAMPLE.COM</a:t>
            </a:r>
          </a:p>
        </p:txBody>
      </p:sp>
      <p:sp>
        <p:nvSpPr>
          <p:cNvPr id="3" name="Graphisme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194400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 rtlCol="0">
            <a:noAutofit/>
          </a:bodyPr>
          <a:lstStyle>
            <a:lvl1pPr>
              <a:defRPr sz="6000"/>
            </a:lvl1pPr>
          </a:lstStyle>
          <a:p>
            <a:pPr rtl="0"/>
            <a:r>
              <a:rPr lang="fr-FR" noProof="0" dirty="0"/>
              <a:t>PRÉSENTATION</a:t>
            </a:r>
            <a:br>
              <a:rPr lang="fr-FR" noProof="0" dirty="0"/>
            </a:br>
            <a:r>
              <a:rPr lang="fr-FR" noProof="0" dirty="0"/>
              <a:t>TITRE    </a:t>
            </a:r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9" name="Forme libre : Forme 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3" name="Forme libre : Forme 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0" name="Graphisme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2" name="Graphisme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5" name="Sous-titre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e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35" name="Graphisme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rtlCol="0"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rtl="0"/>
            <a:r>
              <a:rPr lang="fr-FR" noProof="0" dirty="0"/>
              <a:t>DIAPOSITIVE DE SÉPARATION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 rtlCol="0"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24" name="Graphisme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8" name="Forme libre : Forme 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JJ.MM.20XX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0" name="Graphisme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7" name="Titr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0" name="Graphisme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rtlCol="0"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19" name="Espace réservé du contenu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rtlCol="0"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22" name="Espace réservé du contenu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7" name="Titre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0" name="Graphisme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24" name="Espace réservé du contenu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Espace réservé d’image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36" name="Graphisme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38" name="Forme libre : Forme 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" name="Graphisme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3" name="Forme libre : Forme 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36" name="Graphisme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38" name="Forme libre : Forme 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" name="Graphisme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3" name="Forme libre : Forme 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18" name="Graphisme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228000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9" name="Titre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space réservé d’image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35" name="Graphisme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rtlCol="0"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rtl="0"/>
            <a:r>
              <a:rPr lang="fr-FR" noProof="0" dirty="0"/>
              <a:t>DIAPOSITIVE DE SÉPARATION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 rtlCol="0"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24" name="Graphisme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878509" y="1550951"/>
            <a:ext cx="7020000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38" name="Forme libre : Forme 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, sous-titre, contenu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d’image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25" name="Graphisme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fr-FR" noProof="0" dirty="0"/>
              <a:t>DISPOSITION DU TEXTE 02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 rtlCol="0"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17" name="Espace réservé du texte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3" name="Graphisme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7" y="172667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2" name="Forme libre : Forme 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space réservé d’image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36" name="Graphisme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fr-FR" noProof="0" dirty="0"/>
              <a:t>DISPOSITION DU TEXTE 02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8" name="Espace réservé du texte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38" name="Forme libre : Forme 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9" name="Forme libre : Forme 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6" name="Forme libre : Forme 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fr-FR" noProof="0" dirty="0"/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 rtlCol="0"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31" name="Espace réservé du texte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3" name="Graphisme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33" name="Forme libre : Forme 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1" name="Forme libre : Forme 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 avec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rtlCol="0" anchor="b">
            <a:normAutofit/>
          </a:bodyPr>
          <a:lstStyle>
            <a:lvl1pPr algn="ctr">
              <a:defRPr sz="4000"/>
            </a:lvl1pPr>
          </a:lstStyle>
          <a:p>
            <a:pPr rtl="0"/>
            <a:r>
              <a:rPr lang="fr-FR" noProof="0" dirty="0"/>
              <a:t>COMPARAISON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1311" y="2959593"/>
            <a:ext cx="4365625" cy="365125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TITRE DE SECTION 1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7" name="Espace réservé du texte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22" name="Graphisme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973985" y="2959593"/>
            <a:ext cx="4365625" cy="365125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TITRE DE SECTION 2</a:t>
            </a: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e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49" name="Graphisme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rtlCol="0" anchor="b">
            <a:normAutofit/>
          </a:bodyPr>
          <a:lstStyle>
            <a:lvl1pPr algn="l">
              <a:defRPr sz="4000"/>
            </a:lvl1pPr>
          </a:lstStyle>
          <a:p>
            <a:pPr rtl="0"/>
            <a:r>
              <a:rPr lang="fr-FR" noProof="0" dirty="0"/>
              <a:t>DIAPOSITIVE DE GRAPHIQUE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7" name="Espace réservé du texte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30 %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la catégorie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10 %</a:t>
            </a:r>
          </a:p>
        </p:txBody>
      </p:sp>
      <p:sp>
        <p:nvSpPr>
          <p:cNvPr id="25" name="Espace réservé du texte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la catégorie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25 %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la catégorie</a:t>
            </a:r>
          </a:p>
        </p:txBody>
      </p:sp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10 %</a:t>
            </a:r>
          </a:p>
        </p:txBody>
      </p:sp>
      <p:sp>
        <p:nvSpPr>
          <p:cNvPr id="33" name="Espace réservé du texte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la catégorie</a:t>
            </a:r>
          </a:p>
        </p:txBody>
      </p:sp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20 %</a:t>
            </a:r>
          </a:p>
        </p:txBody>
      </p:sp>
      <p:sp>
        <p:nvSpPr>
          <p:cNvPr id="36" name="Espace réservé du texte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la catégorie</a:t>
            </a:r>
          </a:p>
        </p:txBody>
      </p:sp>
      <p:sp>
        <p:nvSpPr>
          <p:cNvPr id="38" name="Espace réservé du texte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 dirty="0"/>
              <a:t>5 %</a:t>
            </a:r>
          </a:p>
        </p:txBody>
      </p:sp>
      <p:sp>
        <p:nvSpPr>
          <p:cNvPr id="39" name="Espace réservé du texte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fr-FR" noProof="0" dirty="0"/>
              <a:t>Titre de catégorie</a:t>
            </a:r>
          </a:p>
        </p:txBody>
      </p:sp>
      <p:sp>
        <p:nvSpPr>
          <p:cNvPr id="19" name="Espace réservé au graphique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l'icône pour ajouter un graphique</a:t>
            </a:r>
            <a:endParaRPr lang="fr-FR" noProof="0" dirty="0"/>
          </a:p>
        </p:txBody>
      </p:sp>
      <p:grpSp>
        <p:nvGrpSpPr>
          <p:cNvPr id="41" name="Graphisme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4" name="Forme libre : Forme 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3" name="Graphisme 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8" y="2267879"/>
            <a:ext cx="3600000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Ovale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53" name="Graphisme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rtlCol="0" anchor="b">
            <a:normAutofit/>
          </a:bodyPr>
          <a:lstStyle>
            <a:lvl1pPr algn="l">
              <a:defRPr sz="4000"/>
            </a:lvl1pPr>
          </a:lstStyle>
          <a:p>
            <a:pPr rtl="0"/>
            <a:r>
              <a:rPr lang="fr-FR" noProof="0" dirty="0"/>
              <a:t>DIAPOSITIVE DE TABLEAU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7" name="Espace réservé du texte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sp>
        <p:nvSpPr>
          <p:cNvPr id="18" name="Espace réservé au tableau 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l'icône pour ajouter un tableau</a:t>
            </a:r>
            <a:endParaRPr lang="fr-FR" noProof="0" dirty="0"/>
          </a:p>
        </p:txBody>
      </p:sp>
      <p:grpSp>
        <p:nvGrpSpPr>
          <p:cNvPr id="45" name="Graphisme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8" name="Forme libre : Forme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9" name="Forme libre : Forme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50" name="Forme libre : Forme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51" name="Forme libre : Forme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  <p:sp>
        <p:nvSpPr>
          <p:cNvPr id="3" name="Graphisme 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819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image et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Espace réservé d’image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6" name="Forme libre : Forme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7" name="Forme libre : Forme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25" name="Graphisme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GRANDE IMAGE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21" name="Espace réservé du texte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fr-FR" noProof="0"/>
              <a:t>Modifier les styles du texte du masque</a:t>
            </a:r>
          </a:p>
        </p:txBody>
      </p:sp>
      <p:pic>
        <p:nvPicPr>
          <p:cNvPr id="22" name="Graphisme 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orme libre : Forme 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1" name="Forme libre : Forme 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4" name="Forme libre : Forme 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48" name="Forme libre : Forme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vidé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e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 dirty="0"/>
          </a:p>
        </p:txBody>
      </p:sp>
      <p:sp>
        <p:nvSpPr>
          <p:cNvPr id="26" name="Graphisme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8" name="Espace réservé d’élément multimédia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fr-FR" noProof="0"/>
              <a:t>Cliquez sur l'icône pour ajouter l'élément multimédia</a:t>
            </a:r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 dirty="0"/>
              <a:t>AJOUTER UN PIED DE PAGE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noProof="0" smtClean="0"/>
              <a:t>‹N°›</a:t>
            </a:fld>
            <a:endParaRPr lang="fr-FR" noProof="0" dirty="0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 dirty="0"/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rtlCol="0"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orme libre : Forme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4" name="Forme libre : Forme 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5" name="Forme libre : Forme 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 dirty="0"/>
              <a:t>MM.DD.20XX</a:t>
            </a:r>
          </a:p>
        </p:txBody>
      </p:sp>
      <p:sp>
        <p:nvSpPr>
          <p:cNvPr id="6" name="Espace réservé du numéro de diapositive 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D495E168-DA5E-4888-8D8A-92B118324C14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 rtl="0"/>
            <a:r>
              <a:rPr lang="fr-FR" noProof="0" dirty="0"/>
              <a:t>AJOUTER UN PIED DE PAGE</a:t>
            </a:r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jp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icrosoft.com/fwlink/?linkid=2006808&amp;clcid=0x409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icrosoft.com/fwlink/?linkid=2006808&amp;clcid=0x409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LYCEE DU VAL DE SAÔNE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DD6760C-D868-43F4-99FB-1B78C91F8F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 lnSpcReduction="10000"/>
          </a:bodyPr>
          <a:lstStyle/>
          <a:p>
            <a:pPr rtl="0"/>
            <a:r>
              <a:rPr lang="fr-FR" sz="3200" dirty="0">
                <a:solidFill>
                  <a:schemeClr val="accent6"/>
                </a:solidFill>
              </a:rPr>
              <a:t>Après la classe de 3ème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CCBAE3-CEA3-4EE0-83F6-41CFC54D2B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6259" y="5096662"/>
            <a:ext cx="4367531" cy="1211005"/>
          </a:xfrm>
        </p:spPr>
        <p:txBody>
          <a:bodyPr rtlCol="0"/>
          <a:lstStyle/>
          <a:p>
            <a:pPr rtl="0"/>
            <a:r>
              <a:rPr lang="fr-FR" sz="2000" dirty="0"/>
              <a:t>Réunion d’information aux familles des élèves de 3</a:t>
            </a:r>
            <a:r>
              <a:rPr lang="fr-FR" sz="2000" baseline="30000" dirty="0"/>
              <a:t>ème</a:t>
            </a:r>
            <a:r>
              <a:rPr lang="fr-FR" sz="2000" dirty="0"/>
              <a:t> des collèges de secteur – Décembre 2024 – Janvier, Février et Mars 2025</a:t>
            </a:r>
          </a:p>
        </p:txBody>
      </p:sp>
      <p:pic>
        <p:nvPicPr>
          <p:cNvPr id="12" name="Espace réservé d’image 11">
            <a:extLst>
              <a:ext uri="{FF2B5EF4-FFF2-40B4-BE49-F238E27FC236}">
                <a16:creationId xmlns:a16="http://schemas.microsoft.com/office/drawing/2014/main" id="{A93ACF4C-E9B0-426E-B719-A441974AD9C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tretch>
            <a:fillRect/>
          </a:stretch>
        </p:blipFill>
        <p:spPr>
          <a:xfrm>
            <a:off x="4614953" y="880533"/>
            <a:ext cx="7585924" cy="3556001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65FFA0C-5DE6-40B2-BA95-9058C7559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-3010"/>
            <a:ext cx="1275188" cy="126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446087"/>
            <a:ext cx="4503295" cy="568451"/>
          </a:xfrm>
        </p:spPr>
        <p:txBody>
          <a:bodyPr rtlCol="0">
            <a:noAutofit/>
          </a:bodyPr>
          <a:lstStyle/>
          <a:p>
            <a:pPr rtl="0"/>
            <a:r>
              <a:rPr lang="fr-FR" sz="2400" dirty="0"/>
              <a:t>DOSSIERS DE CANDIDATURES</a:t>
            </a:r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06577" y="5480269"/>
            <a:ext cx="6545889" cy="962864"/>
          </a:xfrm>
        </p:spPr>
        <p:txBody>
          <a:bodyPr rtlCol="0"/>
          <a:lstStyle/>
          <a:p>
            <a:pPr rtl="0"/>
            <a:r>
              <a:rPr lang="fr-FR" sz="1600" dirty="0">
                <a:solidFill>
                  <a:srgbClr val="FF0000"/>
                </a:solidFill>
              </a:rPr>
              <a:t>L’admission en section européenne n’est pas dérogatoire.</a:t>
            </a:r>
          </a:p>
          <a:p>
            <a:pPr rtl="0"/>
            <a:r>
              <a:rPr lang="fr-FR" sz="1600" dirty="0">
                <a:solidFill>
                  <a:srgbClr val="FF0000"/>
                </a:solidFill>
              </a:rPr>
              <a:t>Seule l’admission en section ESABAC permet l’attribution d’un bonus d’affectation au lycée du Val de Saône.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8578" y="2499942"/>
            <a:ext cx="4583113" cy="2842525"/>
          </a:xfrm>
        </p:spPr>
        <p:txBody>
          <a:bodyPr rtlCol="0">
            <a:normAutofit fontScale="92500" lnSpcReduction="20000"/>
          </a:bodyPr>
          <a:lstStyle/>
          <a:p>
            <a:pPr algn="just"/>
            <a:r>
              <a:rPr lang="fr-FR" sz="1600" b="1" dirty="0">
                <a:solidFill>
                  <a:srgbClr val="0070C0"/>
                </a:solidFill>
              </a:rPr>
              <a:t>Les candidatures aux sections européennes ou binationales ESABAC se font par dossier à récupérer, à partir d’avril 2025, auprès du collège ou à télécharger sur l’ENT du lycée pour les élèves hors secteur.</a:t>
            </a:r>
          </a:p>
          <a:p>
            <a:pPr algn="just" rtl="0"/>
            <a:r>
              <a:rPr lang="fr-FR" sz="1600" b="1" dirty="0">
                <a:solidFill>
                  <a:srgbClr val="0070C0"/>
                </a:solidFill>
              </a:rPr>
              <a:t>Les dossiers complets sont ensuite à déposer à la direction du collège d’origine qui après avis, transmet au lycée </a:t>
            </a:r>
            <a:r>
              <a:rPr lang="fr-FR" sz="1600" b="1" u="sng" dirty="0">
                <a:solidFill>
                  <a:srgbClr val="0070C0"/>
                </a:solidFill>
              </a:rPr>
              <a:t>avant le 16 mai 2025</a:t>
            </a:r>
            <a:r>
              <a:rPr lang="fr-FR" sz="1600" b="1" dirty="0">
                <a:solidFill>
                  <a:srgbClr val="0070C0"/>
                </a:solidFill>
              </a:rPr>
              <a:t>.</a:t>
            </a:r>
          </a:p>
          <a:p>
            <a:pPr algn="just" rtl="0"/>
            <a:r>
              <a:rPr lang="fr-FR" sz="1600" b="1" dirty="0">
                <a:solidFill>
                  <a:srgbClr val="0070C0"/>
                </a:solidFill>
              </a:rPr>
              <a:t>Une commission interne au lycée examine les dossiers et établit un classement début juin.</a:t>
            </a:r>
          </a:p>
          <a:p>
            <a:pPr algn="just" rtl="0"/>
            <a:r>
              <a:rPr lang="fr-FR" sz="1600" b="1" dirty="0">
                <a:solidFill>
                  <a:srgbClr val="0070C0"/>
                </a:solidFill>
              </a:rPr>
              <a:t>Les résultats sont ensuite transmis au collège d’origine qui les communique aux familles des candidats.</a:t>
            </a:r>
          </a:p>
        </p:txBody>
      </p:sp>
      <p:pic>
        <p:nvPicPr>
          <p:cNvPr id="14" name="Espace réservé d’image 13">
            <a:extLst>
              <a:ext uri="{FF2B5EF4-FFF2-40B4-BE49-F238E27FC236}">
                <a16:creationId xmlns:a16="http://schemas.microsoft.com/office/drawing/2014/main" id="{6D2A2984-909C-46E6-BA11-B06EBD98F0D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tretch>
            <a:fillRect/>
          </a:stretch>
        </p:blipFill>
        <p:spPr>
          <a:xfrm>
            <a:off x="5731934" y="1446087"/>
            <a:ext cx="6460066" cy="3438427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10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CDF0F11-A870-4AF1-A960-8F193C25EF1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867" y="5554133"/>
            <a:ext cx="855132" cy="80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35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11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D1ECB36-B513-449F-A015-7CB9EF08F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39933" cy="945498"/>
          </a:xfrm>
        </p:spPr>
        <p:txBody>
          <a:bodyPr/>
          <a:lstStyle/>
          <a:p>
            <a:r>
              <a:rPr lang="fr-FR" dirty="0"/>
              <a:t>MOBILITES EUROPEENNES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F4D220A-299D-4B18-895C-6D97605FEED8}"/>
              </a:ext>
            </a:extLst>
          </p:cNvPr>
          <p:cNvSpPr txBox="1">
            <a:spLocks/>
          </p:cNvSpPr>
          <p:nvPr/>
        </p:nvSpPr>
        <p:spPr>
          <a:xfrm>
            <a:off x="1081089" y="1800009"/>
            <a:ext cx="3954800" cy="462981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Mobilité individuelle 2025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B811EC5-2CD4-4202-85E3-B48A99261E77}"/>
              </a:ext>
            </a:extLst>
          </p:cNvPr>
          <p:cNvSpPr txBox="1">
            <a:spLocks/>
          </p:cNvSpPr>
          <p:nvPr/>
        </p:nvSpPr>
        <p:spPr>
          <a:xfrm>
            <a:off x="6458338" y="1800009"/>
            <a:ext cx="3481832" cy="462981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Mobilité collective 2025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2B9B2E6-CF90-4BA5-A0CF-97FE5D8DF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787" y="2340052"/>
            <a:ext cx="2852038" cy="807457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F290082D-0CA1-4893-B44D-F62255A678B5}"/>
              </a:ext>
            </a:extLst>
          </p:cNvPr>
          <p:cNvSpPr txBox="1">
            <a:spLocks/>
          </p:cNvSpPr>
          <p:nvPr/>
        </p:nvSpPr>
        <p:spPr>
          <a:xfrm>
            <a:off x="1416537" y="2589308"/>
            <a:ext cx="2150266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PICASSO MOB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7CB397CB-5D14-4C5B-B4B7-24FEA1924631}"/>
              </a:ext>
            </a:extLst>
          </p:cNvPr>
          <p:cNvSpPr txBox="1">
            <a:spLocks/>
          </p:cNvSpPr>
          <p:nvPr/>
        </p:nvSpPr>
        <p:spPr>
          <a:xfrm>
            <a:off x="1416537" y="3335760"/>
            <a:ext cx="2150266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TRANS’ALP</a:t>
            </a:r>
          </a:p>
        </p:txBody>
      </p:sp>
      <p:sp>
        <p:nvSpPr>
          <p:cNvPr id="7" name="Bande diagonale 6">
            <a:extLst>
              <a:ext uri="{FF2B5EF4-FFF2-40B4-BE49-F238E27FC236}">
                <a16:creationId xmlns:a16="http://schemas.microsoft.com/office/drawing/2014/main" id="{E00B5D50-D102-4E9D-BFCD-77456E36BA35}"/>
              </a:ext>
            </a:extLst>
          </p:cNvPr>
          <p:cNvSpPr/>
          <p:nvPr/>
        </p:nvSpPr>
        <p:spPr>
          <a:xfrm>
            <a:off x="3040141" y="2677778"/>
            <a:ext cx="1960314" cy="594019"/>
          </a:xfrm>
          <a:prstGeom prst="diagStripe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00AF66E-81F0-4609-AAAE-859CF859DBB8}"/>
              </a:ext>
            </a:extLst>
          </p:cNvPr>
          <p:cNvSpPr txBox="1"/>
          <p:nvPr/>
        </p:nvSpPr>
        <p:spPr>
          <a:xfrm rot="20612084">
            <a:off x="3025537" y="2732885"/>
            <a:ext cx="135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6"/>
                </a:solidFill>
              </a:rPr>
              <a:t>ESPAGNE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F3116EE-8D05-41D6-94AF-C6DAB63CB5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2" y="2437837"/>
            <a:ext cx="785843" cy="69000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76996C9-9CF5-4666-9E3E-F7D7711108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153" y="3245212"/>
            <a:ext cx="888468" cy="551785"/>
          </a:xfrm>
          <a:prstGeom prst="rect">
            <a:avLst/>
          </a:prstGeom>
        </p:spPr>
      </p:pic>
      <p:sp>
        <p:nvSpPr>
          <p:cNvPr id="20" name="Bande diagonale 19">
            <a:extLst>
              <a:ext uri="{FF2B5EF4-FFF2-40B4-BE49-F238E27FC236}">
                <a16:creationId xmlns:a16="http://schemas.microsoft.com/office/drawing/2014/main" id="{75EA73D9-FC6E-4F48-A662-537B4E3CDFD5}"/>
              </a:ext>
            </a:extLst>
          </p:cNvPr>
          <p:cNvSpPr/>
          <p:nvPr/>
        </p:nvSpPr>
        <p:spPr>
          <a:xfrm>
            <a:off x="3040142" y="3471386"/>
            <a:ext cx="1960313" cy="559508"/>
          </a:xfrm>
          <a:prstGeom prst="diagStripe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1CD0242-FA7E-44E6-A586-51EA8AE20265}"/>
              </a:ext>
            </a:extLst>
          </p:cNvPr>
          <p:cNvSpPr txBox="1"/>
          <p:nvPr/>
        </p:nvSpPr>
        <p:spPr>
          <a:xfrm rot="20628860">
            <a:off x="2946240" y="3563295"/>
            <a:ext cx="135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6"/>
                </a:solidFill>
              </a:rPr>
              <a:t>ITALIE</a:t>
            </a: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80B41663-0207-45FD-ADBF-47988583AF67}"/>
              </a:ext>
            </a:extLst>
          </p:cNvPr>
          <p:cNvSpPr txBox="1">
            <a:spLocks/>
          </p:cNvSpPr>
          <p:nvPr/>
        </p:nvSpPr>
        <p:spPr>
          <a:xfrm>
            <a:off x="1416537" y="4071269"/>
            <a:ext cx="2150266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VACARESCO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E0519F6-D9DB-4276-AE7E-9FDB7E91720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02" y="4001132"/>
            <a:ext cx="785843" cy="523895"/>
          </a:xfrm>
          <a:prstGeom prst="rect">
            <a:avLst/>
          </a:prstGeom>
        </p:spPr>
      </p:pic>
      <p:sp>
        <p:nvSpPr>
          <p:cNvPr id="24" name="Bande diagonale 23">
            <a:extLst>
              <a:ext uri="{FF2B5EF4-FFF2-40B4-BE49-F238E27FC236}">
                <a16:creationId xmlns:a16="http://schemas.microsoft.com/office/drawing/2014/main" id="{C69E3CC2-F13D-4876-9471-E47CCC397DFE}"/>
              </a:ext>
            </a:extLst>
          </p:cNvPr>
          <p:cNvSpPr/>
          <p:nvPr/>
        </p:nvSpPr>
        <p:spPr>
          <a:xfrm>
            <a:off x="3058489" y="4167359"/>
            <a:ext cx="1960313" cy="600967"/>
          </a:xfrm>
          <a:prstGeom prst="diagStripe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5853E60-F152-4F19-92D7-368F42943526}"/>
              </a:ext>
            </a:extLst>
          </p:cNvPr>
          <p:cNvSpPr txBox="1"/>
          <p:nvPr/>
        </p:nvSpPr>
        <p:spPr>
          <a:xfrm rot="20597079">
            <a:off x="3000206" y="4265470"/>
            <a:ext cx="1335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6"/>
                </a:solidFill>
              </a:rPr>
              <a:t>ROUMANIE</a:t>
            </a:r>
            <a:endParaRPr lang="fr-FR" b="1" dirty="0">
              <a:solidFill>
                <a:schemeClr val="accent6"/>
              </a:solidFill>
            </a:endParaRPr>
          </a:p>
        </p:txBody>
      </p:sp>
      <p:sp>
        <p:nvSpPr>
          <p:cNvPr id="26" name="Espace réservé du texte 4">
            <a:extLst>
              <a:ext uri="{FF2B5EF4-FFF2-40B4-BE49-F238E27FC236}">
                <a16:creationId xmlns:a16="http://schemas.microsoft.com/office/drawing/2014/main" id="{3D15388E-FAB2-429D-90F1-057B83149194}"/>
              </a:ext>
            </a:extLst>
          </p:cNvPr>
          <p:cNvSpPr txBox="1">
            <a:spLocks/>
          </p:cNvSpPr>
          <p:nvPr/>
        </p:nvSpPr>
        <p:spPr>
          <a:xfrm>
            <a:off x="1416725" y="4811776"/>
            <a:ext cx="2150266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KUNDERA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292FFD4-3C50-4996-B4CD-5927D038F5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15" y="4713946"/>
            <a:ext cx="764030" cy="509353"/>
          </a:xfrm>
          <a:prstGeom prst="rect">
            <a:avLst/>
          </a:prstGeom>
        </p:spPr>
      </p:pic>
      <p:sp>
        <p:nvSpPr>
          <p:cNvPr id="28" name="Bande diagonale 27">
            <a:extLst>
              <a:ext uri="{FF2B5EF4-FFF2-40B4-BE49-F238E27FC236}">
                <a16:creationId xmlns:a16="http://schemas.microsoft.com/office/drawing/2014/main" id="{F8F75F44-8FED-4E73-A100-4E55FDE8B260}"/>
              </a:ext>
            </a:extLst>
          </p:cNvPr>
          <p:cNvSpPr/>
          <p:nvPr/>
        </p:nvSpPr>
        <p:spPr>
          <a:xfrm>
            <a:off x="3059990" y="4845053"/>
            <a:ext cx="1957310" cy="633540"/>
          </a:xfrm>
          <a:prstGeom prst="diagStripe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63AB0E7-FF07-405F-A56B-168A58E4F54E}"/>
              </a:ext>
            </a:extLst>
          </p:cNvPr>
          <p:cNvSpPr txBox="1"/>
          <p:nvPr/>
        </p:nvSpPr>
        <p:spPr>
          <a:xfrm rot="20461597">
            <a:off x="2982723" y="4921111"/>
            <a:ext cx="1550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chemeClr val="accent6"/>
                </a:solidFill>
              </a:rPr>
              <a:t>R. </a:t>
            </a:r>
            <a:r>
              <a:rPr lang="fr-FR" sz="1600" b="1" dirty="0">
                <a:solidFill>
                  <a:schemeClr val="accent6"/>
                </a:solidFill>
              </a:rPr>
              <a:t>TCHEQUE</a:t>
            </a:r>
            <a:endParaRPr lang="fr-FR" sz="2000" b="1" dirty="0">
              <a:solidFill>
                <a:schemeClr val="accent6"/>
              </a:solidFill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D36232B-CB5C-47DC-9DA9-2CB76D1EB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97" y="5354727"/>
            <a:ext cx="774936" cy="774936"/>
          </a:xfrm>
          <a:prstGeom prst="rect">
            <a:avLst/>
          </a:prstGeom>
        </p:spPr>
      </p:pic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A7CC1566-9BC7-447F-843A-6401B8EC725D}"/>
              </a:ext>
            </a:extLst>
          </p:cNvPr>
          <p:cNvSpPr txBox="1">
            <a:spLocks/>
          </p:cNvSpPr>
          <p:nvPr/>
        </p:nvSpPr>
        <p:spPr>
          <a:xfrm>
            <a:off x="1416467" y="5556850"/>
            <a:ext cx="2150266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SAUZAY</a:t>
            </a:r>
          </a:p>
        </p:txBody>
      </p:sp>
      <p:sp>
        <p:nvSpPr>
          <p:cNvPr id="33" name="Bande diagonale 32">
            <a:extLst>
              <a:ext uri="{FF2B5EF4-FFF2-40B4-BE49-F238E27FC236}">
                <a16:creationId xmlns:a16="http://schemas.microsoft.com/office/drawing/2014/main" id="{31E65BC4-8F02-4BE3-8D4F-4C6C56FCB52B}"/>
              </a:ext>
            </a:extLst>
          </p:cNvPr>
          <p:cNvSpPr/>
          <p:nvPr/>
        </p:nvSpPr>
        <p:spPr>
          <a:xfrm>
            <a:off x="3041389" y="5552283"/>
            <a:ext cx="1975911" cy="633540"/>
          </a:xfrm>
          <a:prstGeom prst="diagStripe">
            <a:avLst/>
          </a:prstGeom>
          <a:solidFill>
            <a:srgbClr val="0070C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7CD20D7C-D278-4489-A110-67957B66557A}"/>
              </a:ext>
            </a:extLst>
          </p:cNvPr>
          <p:cNvSpPr txBox="1"/>
          <p:nvPr/>
        </p:nvSpPr>
        <p:spPr>
          <a:xfrm rot="20475285">
            <a:off x="2920713" y="5667225"/>
            <a:ext cx="1537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6"/>
                </a:solidFill>
              </a:rPr>
              <a:t>ALLEMAGNE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AE30478F-9839-4C82-8541-B2447438355B}"/>
              </a:ext>
            </a:extLst>
          </p:cNvPr>
          <p:cNvSpPr txBox="1">
            <a:spLocks/>
          </p:cNvSpPr>
          <p:nvPr/>
        </p:nvSpPr>
        <p:spPr>
          <a:xfrm>
            <a:off x="6596648" y="3888937"/>
            <a:ext cx="3205212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ALLEMAGNE - MUNICH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AD13DB89-DFCF-4BB7-AAA1-3D9FBC0736A1}"/>
              </a:ext>
            </a:extLst>
          </p:cNvPr>
          <p:cNvSpPr txBox="1">
            <a:spLocks/>
          </p:cNvSpPr>
          <p:nvPr/>
        </p:nvSpPr>
        <p:spPr>
          <a:xfrm>
            <a:off x="6390908" y="4777288"/>
            <a:ext cx="3410952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ESPAGNE - TORREVIEJA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E33F1139-71E3-4123-835A-F47D26E062E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797" y="3623135"/>
            <a:ext cx="902294" cy="90229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3B774AC-03CF-40AB-840A-8331BC3B721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829" y="4278180"/>
            <a:ext cx="1376230" cy="1376230"/>
          </a:xfrm>
          <a:prstGeom prst="rect">
            <a:avLst/>
          </a:prstGeom>
        </p:spPr>
      </p:pic>
      <p:sp>
        <p:nvSpPr>
          <p:cNvPr id="39" name="Espace réservé du texte 4">
            <a:extLst>
              <a:ext uri="{FF2B5EF4-FFF2-40B4-BE49-F238E27FC236}">
                <a16:creationId xmlns:a16="http://schemas.microsoft.com/office/drawing/2014/main" id="{D0676413-4BE2-4519-900C-302216068F7A}"/>
              </a:ext>
            </a:extLst>
          </p:cNvPr>
          <p:cNvSpPr txBox="1">
            <a:spLocks/>
          </p:cNvSpPr>
          <p:nvPr/>
        </p:nvSpPr>
        <p:spPr>
          <a:xfrm>
            <a:off x="6596648" y="5663592"/>
            <a:ext cx="3205212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ITALIE - PALERME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E35BF8EC-E1AA-4376-9170-A801B2AD50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170" y="5392690"/>
            <a:ext cx="902295" cy="902295"/>
          </a:xfrm>
          <a:prstGeom prst="rect">
            <a:avLst/>
          </a:prstGeom>
        </p:spPr>
      </p:pic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96351528-DCAF-4D64-998F-6C81740BA1FD}"/>
              </a:ext>
            </a:extLst>
          </p:cNvPr>
          <p:cNvSpPr txBox="1">
            <a:spLocks/>
          </p:cNvSpPr>
          <p:nvPr/>
        </p:nvSpPr>
        <p:spPr>
          <a:xfrm>
            <a:off x="6503617" y="3083347"/>
            <a:ext cx="3205212" cy="3706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000" dirty="0">
                <a:solidFill>
                  <a:schemeClr val="accent3"/>
                </a:solidFill>
              </a:rPr>
              <a:t>ITALIE - AREZZO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7231894E-55C5-48E9-98AC-711D6C1B419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205" y="2696361"/>
            <a:ext cx="902295" cy="9022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DBA4B2E-537A-4441-8D18-431BD7DBE945}"/>
              </a:ext>
            </a:extLst>
          </p:cNvPr>
          <p:cNvSpPr/>
          <p:nvPr/>
        </p:nvSpPr>
        <p:spPr>
          <a:xfrm>
            <a:off x="6390908" y="2437837"/>
            <a:ext cx="4553317" cy="1176116"/>
          </a:xfrm>
          <a:prstGeom prst="rect">
            <a:avLst/>
          </a:prstGeom>
          <a:noFill/>
          <a:ln w="1905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1518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id="{74ED1216-A221-4C9B-B39B-71A3E4D9E40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DD1C66-8B88-4FDA-AFA7-4549E310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4851401"/>
            <a:ext cx="9288825" cy="2006600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APRES LA SECONDE,</a:t>
            </a:r>
            <a:br>
              <a:rPr lang="fr-FR" dirty="0">
                <a:solidFill>
                  <a:schemeClr val="accent6"/>
                </a:solidFill>
              </a:rPr>
            </a:br>
            <a:r>
              <a:rPr lang="fr-FR" dirty="0">
                <a:solidFill>
                  <a:schemeClr val="accent6"/>
                </a:solidFill>
              </a:rPr>
              <a:t>LA VOIE GENERALE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DE29B3-D5FF-478A-848A-934E75A4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7531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A483267-D13E-45C6-895A-743DA269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33" y="6341532"/>
            <a:ext cx="8373534" cy="390745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dirty="0"/>
              <a:t>Dispositifs d’accompagnement selon le besoin + Accompagnement à l’orientation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EDD93A-2AFF-4DF7-87EA-7C7F419A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13</a:t>
            </a:fld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DDD3B52-5B69-4A7A-8B53-0C3DCE4BF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241077"/>
              </p:ext>
            </p:extLst>
          </p:nvPr>
        </p:nvGraphicFramePr>
        <p:xfrm>
          <a:off x="296333" y="321732"/>
          <a:ext cx="4216400" cy="5495087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07816">
                  <a:extLst>
                    <a:ext uri="{9D8B030D-6E8A-4147-A177-3AD203B41FA5}">
                      <a16:colId xmlns:a16="http://schemas.microsoft.com/office/drawing/2014/main" val="2849051807"/>
                    </a:ext>
                  </a:extLst>
                </a:gridCol>
                <a:gridCol w="908584">
                  <a:extLst>
                    <a:ext uri="{9D8B030D-6E8A-4147-A177-3AD203B41FA5}">
                      <a16:colId xmlns:a16="http://schemas.microsoft.com/office/drawing/2014/main" val="3734780289"/>
                    </a:ext>
                  </a:extLst>
                </a:gridCol>
              </a:tblGrid>
              <a:tr h="422699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6"/>
                          </a:solidFill>
                        </a:rPr>
                        <a:t>PREMIERE GENERALE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898483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FRANCAIS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15864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HISTOIRE-GEOGRAPHIE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41539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MORAL ET CIVIQUE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0,5h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84602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A - </a:t>
                      </a:r>
                      <a:r>
                        <a:rPr lang="fr-FR" sz="1200" b="1" dirty="0">
                          <a:solidFill>
                            <a:schemeClr val="accent6"/>
                          </a:solidFill>
                        </a:rPr>
                        <a:t>ANGLAIS</a:t>
                      </a:r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227214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84665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SCIENTIFIQUE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0878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MATHEMATIQUES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1h30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1316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83128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SPECIALITE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319171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SPECIALITE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8096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SPECIALITE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206096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Enseignement optionnel 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770246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CA23948-7A5E-4DCB-8A84-17A3EA98F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707411"/>
              </p:ext>
            </p:extLst>
          </p:nvPr>
        </p:nvGraphicFramePr>
        <p:xfrm>
          <a:off x="4732867" y="321731"/>
          <a:ext cx="4216400" cy="574696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07816">
                  <a:extLst>
                    <a:ext uri="{9D8B030D-6E8A-4147-A177-3AD203B41FA5}">
                      <a16:colId xmlns:a16="http://schemas.microsoft.com/office/drawing/2014/main" val="2849051807"/>
                    </a:ext>
                  </a:extLst>
                </a:gridCol>
                <a:gridCol w="908584">
                  <a:extLst>
                    <a:ext uri="{9D8B030D-6E8A-4147-A177-3AD203B41FA5}">
                      <a16:colId xmlns:a16="http://schemas.microsoft.com/office/drawing/2014/main" val="3734780289"/>
                    </a:ext>
                  </a:extLst>
                </a:gridCol>
              </a:tblGrid>
              <a:tr h="422699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6"/>
                          </a:solidFill>
                        </a:rPr>
                        <a:t>TERMINALE GENERALE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898483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PHILOSOPHIE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15864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HISTOIRE-GEOGRAPHIE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41539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MORAL ET CIVIQUE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0,5h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84602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A - </a:t>
                      </a:r>
                      <a:r>
                        <a:rPr lang="fr-FR" sz="1200" b="1" dirty="0">
                          <a:solidFill>
                            <a:schemeClr val="accent6"/>
                          </a:solidFill>
                        </a:rPr>
                        <a:t>ANGLAIS</a:t>
                      </a:r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227214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84665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SCIENTIFIQUE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0878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1316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983128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SPECIALITE 1 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319171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SPECIALITE 2 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ACDA0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/>
                          </a:solidFill>
                        </a:rPr>
                        <a:t>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ACDA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80969"/>
                  </a:ext>
                </a:extLst>
              </a:tr>
              <a:tr h="422699">
                <a:tc gridSpan="2">
                  <a:txBody>
                    <a:bodyPr/>
                    <a:lstStyle/>
                    <a:p>
                      <a:pPr algn="l"/>
                      <a:r>
                        <a:rPr lang="fr-FR" sz="1200" b="1" dirty="0">
                          <a:solidFill>
                            <a:schemeClr val="tx2"/>
                          </a:solidFill>
                        </a:rPr>
                        <a:t>* Les spécialités 1 et 2 sont à choisir parmi les 3 spécialités suivies en 1</a:t>
                      </a:r>
                      <a:r>
                        <a:rPr lang="fr-FR" sz="1200" b="1" baseline="30000" dirty="0">
                          <a:solidFill>
                            <a:schemeClr val="tx2"/>
                          </a:solidFill>
                        </a:rPr>
                        <a:t>ère</a:t>
                      </a:r>
                      <a:r>
                        <a:rPr lang="fr-FR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4206096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Enseignement optionnel A</a:t>
                      </a:r>
                    </a:p>
                    <a:p>
                      <a:pPr algn="ctr"/>
                      <a:r>
                        <a:rPr lang="fr-FR" b="1" dirty="0">
                          <a:solidFill>
                            <a:srgbClr val="ACDA02"/>
                          </a:solidFill>
                        </a:rPr>
                        <a:t>Enseignement optionnel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  <a:p>
                      <a:pPr algn="ctr"/>
                      <a:r>
                        <a:rPr lang="fr-FR" b="1" dirty="0">
                          <a:solidFill>
                            <a:srgbClr val="ACDA02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770246"/>
                  </a:ext>
                </a:extLst>
              </a:tr>
            </a:tbl>
          </a:graphicData>
        </a:graphic>
      </p:graphicFrame>
      <p:sp>
        <p:nvSpPr>
          <p:cNvPr id="8" name="Titre 4">
            <a:extLst>
              <a:ext uri="{FF2B5EF4-FFF2-40B4-BE49-F238E27FC236}">
                <a16:creationId xmlns:a16="http://schemas.microsoft.com/office/drawing/2014/main" id="{520ED813-48B5-4976-BDDF-70B293475DAD}"/>
              </a:ext>
            </a:extLst>
          </p:cNvPr>
          <p:cNvSpPr txBox="1">
            <a:spLocks/>
          </p:cNvSpPr>
          <p:nvPr/>
        </p:nvSpPr>
        <p:spPr>
          <a:xfrm rot="5400000">
            <a:off x="8248414" y="2228525"/>
            <a:ext cx="2253474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rgbClr val="FF0000"/>
                </a:solidFill>
              </a:rPr>
              <a:t>ENSEIGNEMENTS DU TRONC COMMUN</a:t>
            </a:r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90F79B4E-445E-476D-9EBB-316F6F44DE43}"/>
              </a:ext>
            </a:extLst>
          </p:cNvPr>
          <p:cNvSpPr txBox="1">
            <a:spLocks/>
          </p:cNvSpPr>
          <p:nvPr/>
        </p:nvSpPr>
        <p:spPr>
          <a:xfrm rot="5400000">
            <a:off x="8668183" y="4353770"/>
            <a:ext cx="1413933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200" dirty="0">
                <a:solidFill>
                  <a:srgbClr val="FF0000"/>
                </a:solidFill>
              </a:rPr>
              <a:t>ENSEIGNEMENTS DE SPECIALITE</a:t>
            </a:r>
          </a:p>
        </p:txBody>
      </p:sp>
      <p:sp>
        <p:nvSpPr>
          <p:cNvPr id="10" name="Titre 4">
            <a:extLst>
              <a:ext uri="{FF2B5EF4-FFF2-40B4-BE49-F238E27FC236}">
                <a16:creationId xmlns:a16="http://schemas.microsoft.com/office/drawing/2014/main" id="{9D6F9040-6826-4FE3-AF2A-E9F76EE7DA02}"/>
              </a:ext>
            </a:extLst>
          </p:cNvPr>
          <p:cNvSpPr txBox="1">
            <a:spLocks/>
          </p:cNvSpPr>
          <p:nvPr/>
        </p:nvSpPr>
        <p:spPr>
          <a:xfrm rot="5400000">
            <a:off x="8700772" y="5735114"/>
            <a:ext cx="1348756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050" dirty="0">
                <a:solidFill>
                  <a:srgbClr val="FF0000"/>
                </a:solidFill>
              </a:rPr>
              <a:t>ENSEIGNEMENTS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050" dirty="0">
                <a:solidFill>
                  <a:srgbClr val="FF0000"/>
                </a:solidFill>
              </a:rPr>
              <a:t>OPTIONNELS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1" name="Titre 4">
            <a:extLst>
              <a:ext uri="{FF2B5EF4-FFF2-40B4-BE49-F238E27FC236}">
                <a16:creationId xmlns:a16="http://schemas.microsoft.com/office/drawing/2014/main" id="{262F30BF-9286-4B8C-906E-EB0D49C8542C}"/>
              </a:ext>
            </a:extLst>
          </p:cNvPr>
          <p:cNvSpPr txBox="1">
            <a:spLocks/>
          </p:cNvSpPr>
          <p:nvPr/>
        </p:nvSpPr>
        <p:spPr>
          <a:xfrm>
            <a:off x="9719733" y="3568287"/>
            <a:ext cx="2472267" cy="1413934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t" anchorCtr="0">
            <a:normAutofit fontScale="97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chemeClr val="accent2"/>
                </a:solidFill>
              </a:rPr>
              <a:t>Enseignement optionnel B uniquement suivi en Terminale:</a:t>
            </a:r>
          </a:p>
          <a:p>
            <a:r>
              <a:rPr lang="fr-FR" sz="1400" dirty="0">
                <a:solidFill>
                  <a:schemeClr val="accent2"/>
                </a:solidFill>
              </a:rPr>
              <a:t>Maths Expertes</a:t>
            </a:r>
          </a:p>
          <a:p>
            <a:r>
              <a:rPr lang="fr-FR" sz="1400" dirty="0">
                <a:solidFill>
                  <a:schemeClr val="accent2"/>
                </a:solidFill>
              </a:rPr>
              <a:t>Maths Complémentaires</a:t>
            </a:r>
          </a:p>
          <a:p>
            <a:r>
              <a:rPr lang="fr-FR" sz="1400" dirty="0">
                <a:solidFill>
                  <a:schemeClr val="accent2"/>
                </a:solidFill>
              </a:rPr>
              <a:t>Droit et Grands enjeux du Monde contemporain</a:t>
            </a:r>
          </a:p>
          <a:p>
            <a:endParaRPr lang="fr-FR" dirty="0"/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8B428D78-62C0-4CC4-8B23-1B9696C2D4AF}"/>
              </a:ext>
            </a:extLst>
          </p:cNvPr>
          <p:cNvSpPr/>
          <p:nvPr/>
        </p:nvSpPr>
        <p:spPr>
          <a:xfrm rot="19387126">
            <a:off x="9645589" y="5469235"/>
            <a:ext cx="1796998" cy="521965"/>
          </a:xfrm>
          <a:prstGeom prst="curvedUpArrow">
            <a:avLst>
              <a:gd name="adj1" fmla="val 15149"/>
              <a:gd name="adj2" fmla="val 25862"/>
              <a:gd name="adj3" fmla="val 56607"/>
            </a:avLst>
          </a:prstGeom>
          <a:solidFill>
            <a:schemeClr val="accent4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5796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6533" y="2483034"/>
            <a:ext cx="3583755" cy="811030"/>
          </a:xfrm>
          <a:ln>
            <a:solidFill>
              <a:schemeClr val="accent6"/>
            </a:solidFill>
          </a:ln>
        </p:spPr>
        <p:txBody>
          <a:bodyPr rtlCol="0">
            <a:normAutofit/>
          </a:bodyPr>
          <a:lstStyle/>
          <a:p>
            <a:pPr algn="ctr" rtl="0"/>
            <a:r>
              <a:rPr lang="fr-FR" sz="4800" dirty="0">
                <a:solidFill>
                  <a:schemeClr val="accent6"/>
                </a:solidFill>
              </a:rPr>
              <a:t>SPECIALITES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14</a:t>
            </a:fld>
            <a:endParaRPr lang="fr-FR" dirty="0"/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35E8C994-E101-4207-B04D-A00C7F1207E4}"/>
              </a:ext>
            </a:extLst>
          </p:cNvPr>
          <p:cNvSpPr txBox="1">
            <a:spLocks/>
          </p:cNvSpPr>
          <p:nvPr/>
        </p:nvSpPr>
        <p:spPr>
          <a:xfrm>
            <a:off x="4922189" y="270205"/>
            <a:ext cx="4563533" cy="53412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Langues, Littératures et Cultures Etrangères: Anglais Monde Contemporain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ABDAD2E2-C59F-42FC-A475-685B41E9F141}"/>
              </a:ext>
            </a:extLst>
          </p:cNvPr>
          <p:cNvSpPr txBox="1">
            <a:spLocks/>
          </p:cNvSpPr>
          <p:nvPr/>
        </p:nvSpPr>
        <p:spPr>
          <a:xfrm>
            <a:off x="3687232" y="4822444"/>
            <a:ext cx="2469913" cy="29139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Sciences de l’Ingénieur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1641CCAD-A8D3-45C1-BED9-0DDD8A89D0F4}"/>
              </a:ext>
            </a:extLst>
          </p:cNvPr>
          <p:cNvSpPr txBox="1">
            <a:spLocks/>
          </p:cNvSpPr>
          <p:nvPr/>
        </p:nvSpPr>
        <p:spPr>
          <a:xfrm>
            <a:off x="2700865" y="1130897"/>
            <a:ext cx="2469913" cy="51646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Sciences Economiques et Sociales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9C313FDF-1F64-4CA1-9971-FDEE40A76F37}"/>
              </a:ext>
            </a:extLst>
          </p:cNvPr>
          <p:cNvSpPr txBox="1">
            <a:spLocks/>
          </p:cNvSpPr>
          <p:nvPr/>
        </p:nvSpPr>
        <p:spPr>
          <a:xfrm>
            <a:off x="9685867" y="4459886"/>
            <a:ext cx="1769533" cy="50825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Physique-Chimie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EFE7C9DD-356D-4D43-B1A9-2CB8AEE23695}"/>
              </a:ext>
            </a:extLst>
          </p:cNvPr>
          <p:cNvSpPr txBox="1">
            <a:spLocks/>
          </p:cNvSpPr>
          <p:nvPr/>
        </p:nvSpPr>
        <p:spPr>
          <a:xfrm>
            <a:off x="6427376" y="3928533"/>
            <a:ext cx="2142067" cy="35559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Cinéma </a:t>
            </a:r>
            <a:r>
              <a:rPr lang="fr-FR" sz="1600" dirty="0" err="1">
                <a:solidFill>
                  <a:schemeClr val="accent3"/>
                </a:solidFill>
              </a:rPr>
              <a:t>AudioVisuel</a:t>
            </a:r>
            <a:endParaRPr lang="fr-FR" sz="1600" dirty="0">
              <a:solidFill>
                <a:schemeClr val="accent3"/>
              </a:solidFill>
            </a:endParaRPr>
          </a:p>
        </p:txBody>
      </p:sp>
      <p:sp>
        <p:nvSpPr>
          <p:cNvPr id="22" name="Espace réservé du texte 4">
            <a:extLst>
              <a:ext uri="{FF2B5EF4-FFF2-40B4-BE49-F238E27FC236}">
                <a16:creationId xmlns:a16="http://schemas.microsoft.com/office/drawing/2014/main" id="{0F88EE4B-7372-431C-A895-013983A2C419}"/>
              </a:ext>
            </a:extLst>
          </p:cNvPr>
          <p:cNvSpPr txBox="1">
            <a:spLocks/>
          </p:cNvSpPr>
          <p:nvPr/>
        </p:nvSpPr>
        <p:spPr>
          <a:xfrm>
            <a:off x="6756400" y="5440690"/>
            <a:ext cx="2469913" cy="75225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Histoire-Géographie, Géopolitique et Sciences Politiques</a:t>
            </a:r>
          </a:p>
        </p:txBody>
      </p:sp>
      <p:sp>
        <p:nvSpPr>
          <p:cNvPr id="23" name="Espace réservé du texte 4">
            <a:extLst>
              <a:ext uri="{FF2B5EF4-FFF2-40B4-BE49-F238E27FC236}">
                <a16:creationId xmlns:a16="http://schemas.microsoft.com/office/drawing/2014/main" id="{201B95C1-6E72-4D28-96C3-7DF0DF59A1EB}"/>
              </a:ext>
            </a:extLst>
          </p:cNvPr>
          <p:cNvSpPr txBox="1">
            <a:spLocks/>
          </p:cNvSpPr>
          <p:nvPr/>
        </p:nvSpPr>
        <p:spPr>
          <a:xfrm>
            <a:off x="451421" y="4428681"/>
            <a:ext cx="1938867" cy="51646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Sciences et Vie de la Terre</a:t>
            </a:r>
          </a:p>
        </p:txBody>
      </p:sp>
      <p:sp>
        <p:nvSpPr>
          <p:cNvPr id="24" name="Espace réservé du texte 4">
            <a:extLst>
              <a:ext uri="{FF2B5EF4-FFF2-40B4-BE49-F238E27FC236}">
                <a16:creationId xmlns:a16="http://schemas.microsoft.com/office/drawing/2014/main" id="{B51BE4A7-B748-49E4-B5F3-619355DD25C2}"/>
              </a:ext>
            </a:extLst>
          </p:cNvPr>
          <p:cNvSpPr txBox="1">
            <a:spLocks/>
          </p:cNvSpPr>
          <p:nvPr/>
        </p:nvSpPr>
        <p:spPr>
          <a:xfrm>
            <a:off x="3162941" y="3303085"/>
            <a:ext cx="1701799" cy="35729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Mathématiques</a:t>
            </a:r>
          </a:p>
        </p:txBody>
      </p:sp>
      <p:sp>
        <p:nvSpPr>
          <p:cNvPr id="25" name="Espace réservé du texte 4">
            <a:extLst>
              <a:ext uri="{FF2B5EF4-FFF2-40B4-BE49-F238E27FC236}">
                <a16:creationId xmlns:a16="http://schemas.microsoft.com/office/drawing/2014/main" id="{17B6A074-002D-42B2-8573-46CE30EEC983}"/>
              </a:ext>
            </a:extLst>
          </p:cNvPr>
          <p:cNvSpPr txBox="1">
            <a:spLocks/>
          </p:cNvSpPr>
          <p:nvPr/>
        </p:nvSpPr>
        <p:spPr>
          <a:xfrm>
            <a:off x="169333" y="2122141"/>
            <a:ext cx="2438401" cy="51646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Humanités, Littérature et Philosophie</a:t>
            </a:r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7749B2DB-7C91-4D0D-8DE9-31EB4E9E88AD}"/>
              </a:ext>
            </a:extLst>
          </p:cNvPr>
          <p:cNvSpPr txBox="1">
            <a:spLocks/>
          </p:cNvSpPr>
          <p:nvPr/>
        </p:nvSpPr>
        <p:spPr>
          <a:xfrm>
            <a:off x="9585157" y="2238544"/>
            <a:ext cx="2438401" cy="81103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Numériques et Sciences Informatiques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F38EBABD-182E-4FF4-8D65-E98DFF708301}"/>
              </a:ext>
            </a:extLst>
          </p:cNvPr>
          <p:cNvSpPr/>
          <p:nvPr/>
        </p:nvSpPr>
        <p:spPr>
          <a:xfrm rot="16200000">
            <a:off x="6616544" y="1431734"/>
            <a:ext cx="1174823" cy="27357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0" name="Flèche : droite 29">
            <a:extLst>
              <a:ext uri="{FF2B5EF4-FFF2-40B4-BE49-F238E27FC236}">
                <a16:creationId xmlns:a16="http://schemas.microsoft.com/office/drawing/2014/main" id="{305144E6-D2F8-4217-BC24-1C19E59563B6}"/>
              </a:ext>
            </a:extLst>
          </p:cNvPr>
          <p:cNvSpPr/>
          <p:nvPr/>
        </p:nvSpPr>
        <p:spPr>
          <a:xfrm rot="12077469">
            <a:off x="4289708" y="1910060"/>
            <a:ext cx="1355508" cy="273576"/>
          </a:xfrm>
          <a:prstGeom prst="rightArrow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1" name="Flèche : droite 30">
            <a:extLst>
              <a:ext uri="{FF2B5EF4-FFF2-40B4-BE49-F238E27FC236}">
                <a16:creationId xmlns:a16="http://schemas.microsoft.com/office/drawing/2014/main" id="{7AEB1501-AC4C-4EED-A46B-CB473699CBD4}"/>
              </a:ext>
            </a:extLst>
          </p:cNvPr>
          <p:cNvSpPr/>
          <p:nvPr/>
        </p:nvSpPr>
        <p:spPr>
          <a:xfrm rot="11327009">
            <a:off x="2686182" y="2439462"/>
            <a:ext cx="2842251" cy="27357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10" name="Flèche : angle droit 9">
            <a:extLst>
              <a:ext uri="{FF2B5EF4-FFF2-40B4-BE49-F238E27FC236}">
                <a16:creationId xmlns:a16="http://schemas.microsoft.com/office/drawing/2014/main" id="{C4185039-4425-45ED-8F99-2A4F932073F7}"/>
              </a:ext>
            </a:extLst>
          </p:cNvPr>
          <p:cNvSpPr/>
          <p:nvPr/>
        </p:nvSpPr>
        <p:spPr>
          <a:xfrm rot="601672">
            <a:off x="9496118" y="2964472"/>
            <a:ext cx="1905000" cy="534128"/>
          </a:xfrm>
          <a:prstGeom prst="bentUpArrow">
            <a:avLst/>
          </a:prstGeom>
          <a:solidFill>
            <a:srgbClr val="7030A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61F0CAA3-94B2-43AD-845F-309F46E5D4F2}"/>
              </a:ext>
            </a:extLst>
          </p:cNvPr>
          <p:cNvSpPr/>
          <p:nvPr/>
        </p:nvSpPr>
        <p:spPr>
          <a:xfrm rot="5400000">
            <a:off x="7094557" y="3494320"/>
            <a:ext cx="534128" cy="27357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B03039DE-6CC0-4D40-A47C-B5FDA9C3D0ED}"/>
              </a:ext>
            </a:extLst>
          </p:cNvPr>
          <p:cNvSpPr/>
          <p:nvPr/>
        </p:nvSpPr>
        <p:spPr>
          <a:xfrm rot="1993663">
            <a:off x="8758916" y="3762217"/>
            <a:ext cx="1790316" cy="273576"/>
          </a:xfrm>
          <a:prstGeom prst="rightArrow">
            <a:avLst/>
          </a:prstGeom>
          <a:solidFill>
            <a:schemeClr val="bg2">
              <a:lumMod val="50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E0CE3B30-D294-47D3-B917-A270B69A400B}"/>
              </a:ext>
            </a:extLst>
          </p:cNvPr>
          <p:cNvSpPr/>
          <p:nvPr/>
        </p:nvSpPr>
        <p:spPr>
          <a:xfrm rot="8170110">
            <a:off x="4761331" y="3947178"/>
            <a:ext cx="1970152" cy="273576"/>
          </a:xfrm>
          <a:prstGeom prst="rightArrow">
            <a:avLst/>
          </a:prstGeom>
          <a:solidFill>
            <a:srgbClr val="00B0F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7" name="Flèche : droite 36">
            <a:extLst>
              <a:ext uri="{FF2B5EF4-FFF2-40B4-BE49-F238E27FC236}">
                <a16:creationId xmlns:a16="http://schemas.microsoft.com/office/drawing/2014/main" id="{859B9B1F-0834-4183-ABA2-817D6C23D935}"/>
              </a:ext>
            </a:extLst>
          </p:cNvPr>
          <p:cNvSpPr/>
          <p:nvPr/>
        </p:nvSpPr>
        <p:spPr>
          <a:xfrm rot="9409096">
            <a:off x="4930181" y="3189164"/>
            <a:ext cx="757089" cy="273576"/>
          </a:xfrm>
          <a:prstGeom prst="rightArrow">
            <a:avLst/>
          </a:prstGeom>
          <a:solidFill>
            <a:srgbClr val="FF0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9AB652A0-EE91-483E-9F91-776E419934EB}"/>
              </a:ext>
            </a:extLst>
          </p:cNvPr>
          <p:cNvSpPr/>
          <p:nvPr/>
        </p:nvSpPr>
        <p:spPr>
          <a:xfrm rot="9495372">
            <a:off x="2345638" y="3986289"/>
            <a:ext cx="3752200" cy="273576"/>
          </a:xfrm>
          <a:prstGeom prst="rightArrow">
            <a:avLst/>
          </a:prstGeom>
          <a:solidFill>
            <a:srgbClr val="CBC9E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9" name="Flèche : droite 38">
            <a:extLst>
              <a:ext uri="{FF2B5EF4-FFF2-40B4-BE49-F238E27FC236}">
                <a16:creationId xmlns:a16="http://schemas.microsoft.com/office/drawing/2014/main" id="{C251C81D-1EE7-4543-B23A-2AF719E16F34}"/>
              </a:ext>
            </a:extLst>
          </p:cNvPr>
          <p:cNvSpPr/>
          <p:nvPr/>
        </p:nvSpPr>
        <p:spPr>
          <a:xfrm rot="5400000">
            <a:off x="7702203" y="4224937"/>
            <a:ext cx="1995356" cy="273576"/>
          </a:xfrm>
          <a:prstGeom prst="rightArrow">
            <a:avLst/>
          </a:prstGeom>
          <a:solidFill>
            <a:srgbClr val="FFC0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4564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id="{74ED1216-A221-4C9B-B39B-71A3E4D9E40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DD1C66-8B88-4FDA-AFA7-4549E310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4851401"/>
            <a:ext cx="9288825" cy="2006600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APRES LA SECONDE,</a:t>
            </a:r>
            <a:br>
              <a:rPr lang="fr-FR" dirty="0">
                <a:solidFill>
                  <a:schemeClr val="accent6"/>
                </a:solidFill>
              </a:rPr>
            </a:br>
            <a:r>
              <a:rPr lang="fr-FR" dirty="0">
                <a:solidFill>
                  <a:schemeClr val="accent6"/>
                </a:solidFill>
              </a:rPr>
              <a:t>LA VOIE TECHNOLOGIQUE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DE29B3-D5FF-478A-848A-934E75A4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6433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A483267-D13E-45C6-895A-743DA269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33" y="6478387"/>
            <a:ext cx="8373534" cy="273710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dirty="0"/>
              <a:t>Dispositifs d’accompagnement selon le besoin + Accompagnement à l’orientation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EDD93A-2AFF-4DF7-87EA-7C7F419A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16</a:t>
            </a:fld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DDD3B52-5B69-4A7A-8B53-0C3DCE4BF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891549"/>
              </p:ext>
            </p:extLst>
          </p:nvPr>
        </p:nvGraphicFramePr>
        <p:xfrm>
          <a:off x="296333" y="321732"/>
          <a:ext cx="4216400" cy="599059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07816">
                  <a:extLst>
                    <a:ext uri="{9D8B030D-6E8A-4147-A177-3AD203B41FA5}">
                      <a16:colId xmlns:a16="http://schemas.microsoft.com/office/drawing/2014/main" val="2849051807"/>
                    </a:ext>
                  </a:extLst>
                </a:gridCol>
                <a:gridCol w="908584">
                  <a:extLst>
                    <a:ext uri="{9D8B030D-6E8A-4147-A177-3AD203B41FA5}">
                      <a16:colId xmlns:a16="http://schemas.microsoft.com/office/drawing/2014/main" val="3734780289"/>
                    </a:ext>
                  </a:extLst>
                </a:gridCol>
              </a:tblGrid>
              <a:tr h="422699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6"/>
                          </a:solidFill>
                        </a:rPr>
                        <a:t>PREMIERE TECHNOLOGIQUE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898483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FRANCAIS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15864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HISTOIRE-GEOGRAPHIE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1,5h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41539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MORAL ET CIVIQUE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0,5h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846025"/>
                  </a:ext>
                </a:extLst>
              </a:tr>
              <a:tr h="8453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A </a:t>
                      </a:r>
                      <a:r>
                        <a:rPr lang="fr-FR" sz="1600" b="1" dirty="0">
                          <a:solidFill>
                            <a:schemeClr val="accent6"/>
                          </a:solidFill>
                        </a:rPr>
                        <a:t>(Anglais) </a:t>
                      </a: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/ LANGUE VIVANTE B / ETLV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accent6"/>
                          </a:solidFill>
                        </a:rPr>
                        <a:t>(2,5 +1,5+1)</a:t>
                      </a:r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227214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MATHEMATIQUES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0878"/>
                  </a:ext>
                </a:extLst>
              </a:tr>
              <a:tr h="4265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1316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SC. DE GESTION ETNUMERIQUE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83128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MANAGEMENT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319171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DROIT ET ECONOMIE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8096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6"/>
                          </a:solidFill>
                        </a:rPr>
                        <a:t>INNOVATION TECHNOLOGIQUE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3h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206096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INGENIERIE ET DEVEL. DURABLE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D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770246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PHYSIQUE-CHIMIE ET MATHS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C6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C6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99693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CA23948-7A5E-4DCB-8A84-17A3EA98F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496215"/>
              </p:ext>
            </p:extLst>
          </p:nvPr>
        </p:nvGraphicFramePr>
        <p:xfrm>
          <a:off x="4732867" y="321731"/>
          <a:ext cx="4216400" cy="598678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07816">
                  <a:extLst>
                    <a:ext uri="{9D8B030D-6E8A-4147-A177-3AD203B41FA5}">
                      <a16:colId xmlns:a16="http://schemas.microsoft.com/office/drawing/2014/main" val="2849051807"/>
                    </a:ext>
                  </a:extLst>
                </a:gridCol>
                <a:gridCol w="908584">
                  <a:extLst>
                    <a:ext uri="{9D8B030D-6E8A-4147-A177-3AD203B41FA5}">
                      <a16:colId xmlns:a16="http://schemas.microsoft.com/office/drawing/2014/main" val="3734780289"/>
                    </a:ext>
                  </a:extLst>
                </a:gridCol>
              </a:tblGrid>
              <a:tr h="422699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6"/>
                          </a:solidFill>
                        </a:rPr>
                        <a:t>TERMINALE TECHNOLOGIQUE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898483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PHILOSOPHIE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15864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HISTOIRE-GEOGRAPHIE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1,5h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415399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ENS. MORAL ET CIVIQUE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0,5h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846025"/>
                  </a:ext>
                </a:extLst>
              </a:tr>
              <a:tr h="8453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LANGUE VIVANTE A </a:t>
                      </a:r>
                      <a:r>
                        <a:rPr lang="fr-FR" sz="1600" b="1" dirty="0">
                          <a:solidFill>
                            <a:schemeClr val="accent6"/>
                          </a:solidFill>
                        </a:rPr>
                        <a:t>(Anglais) </a:t>
                      </a: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/ LANGUE VIVANTE B / ETLV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accent6"/>
                          </a:solidFill>
                        </a:rPr>
                        <a:t>4h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accent6"/>
                          </a:solidFill>
                        </a:rPr>
                        <a:t>(2,5 +1,5+1)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227214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2h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20878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913169"/>
                  </a:ext>
                </a:extLst>
              </a:tr>
              <a:tr h="845398"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MANAGEMENT, SCIENCES DE GESTION ET NUMERIQUE + 1 ENSEIGNEMENT SPECIFIQUE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AFD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FR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10h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AFD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831285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DROIT ET ECONOMIE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accent6"/>
                          </a:solidFill>
                        </a:rPr>
                        <a:t>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280969"/>
                  </a:ext>
                </a:extLst>
              </a:tr>
              <a:tr h="8453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INGENIERIE, INNOVATION ET DEVEL. DURABLE + 1 ENSEIGNEMENT SPECIFIQUE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FR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12h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206096"/>
                  </a:ext>
                </a:extLst>
              </a:tr>
              <a:tr h="4226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PHYSIQUE-CHIMIE ET MATHS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C6A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C6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48351"/>
                  </a:ext>
                </a:extLst>
              </a:tr>
            </a:tbl>
          </a:graphicData>
        </a:graphic>
      </p:graphicFrame>
      <p:sp>
        <p:nvSpPr>
          <p:cNvPr id="8" name="Titre 4">
            <a:extLst>
              <a:ext uri="{FF2B5EF4-FFF2-40B4-BE49-F238E27FC236}">
                <a16:creationId xmlns:a16="http://schemas.microsoft.com/office/drawing/2014/main" id="{520ED813-48B5-4976-BDDF-70B293475DAD}"/>
              </a:ext>
            </a:extLst>
          </p:cNvPr>
          <p:cNvSpPr txBox="1">
            <a:spLocks/>
          </p:cNvSpPr>
          <p:nvPr/>
        </p:nvSpPr>
        <p:spPr>
          <a:xfrm rot="5400000">
            <a:off x="8081630" y="1859312"/>
            <a:ext cx="2253474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rgbClr val="FF0000"/>
                </a:solidFill>
              </a:rPr>
              <a:t>ENSEIGNEMENTS DU TRONC COMMUN</a:t>
            </a:r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90F79B4E-445E-476D-9EBB-316F6F44DE43}"/>
              </a:ext>
            </a:extLst>
          </p:cNvPr>
          <p:cNvSpPr txBox="1">
            <a:spLocks/>
          </p:cNvSpPr>
          <p:nvPr/>
        </p:nvSpPr>
        <p:spPr>
          <a:xfrm rot="5400000">
            <a:off x="8501400" y="4187710"/>
            <a:ext cx="1413933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200" dirty="0">
                <a:solidFill>
                  <a:srgbClr val="FF0000"/>
                </a:solidFill>
              </a:rPr>
              <a:t>SPECIALITES</a:t>
            </a:r>
          </a:p>
          <a:p>
            <a:r>
              <a:rPr lang="fr-FR" sz="1200" dirty="0">
                <a:solidFill>
                  <a:srgbClr val="FF0000"/>
                </a:solidFill>
              </a:rPr>
              <a:t>STMG</a:t>
            </a:r>
          </a:p>
        </p:txBody>
      </p:sp>
      <p:sp>
        <p:nvSpPr>
          <p:cNvPr id="10" name="Titre 4">
            <a:extLst>
              <a:ext uri="{FF2B5EF4-FFF2-40B4-BE49-F238E27FC236}">
                <a16:creationId xmlns:a16="http://schemas.microsoft.com/office/drawing/2014/main" id="{9D6F9040-6826-4FE3-AF2A-E9F76EE7DA02}"/>
              </a:ext>
            </a:extLst>
          </p:cNvPr>
          <p:cNvSpPr txBox="1">
            <a:spLocks/>
          </p:cNvSpPr>
          <p:nvPr/>
        </p:nvSpPr>
        <p:spPr>
          <a:xfrm rot="5400000">
            <a:off x="8628091" y="5526159"/>
            <a:ext cx="1262965" cy="4115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300" dirty="0">
                <a:solidFill>
                  <a:srgbClr val="FF0000"/>
                </a:solidFill>
              </a:rPr>
              <a:t>SPECIALITES</a:t>
            </a:r>
            <a:endParaRPr lang="fr-FR" sz="1200" dirty="0">
              <a:solidFill>
                <a:srgbClr val="FF0000"/>
              </a:solidFill>
            </a:endParaRPr>
          </a:p>
          <a:p>
            <a:r>
              <a:rPr lang="fr-FR" sz="1200" dirty="0">
                <a:solidFill>
                  <a:srgbClr val="FF0000"/>
                </a:solidFill>
              </a:rPr>
              <a:t>STI2D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A17A6C-DAD3-4D85-9B10-DF7CD4C5D6E2}"/>
              </a:ext>
            </a:extLst>
          </p:cNvPr>
          <p:cNvSpPr/>
          <p:nvPr/>
        </p:nvSpPr>
        <p:spPr>
          <a:xfrm>
            <a:off x="152400" y="736599"/>
            <a:ext cx="9406467" cy="2949893"/>
          </a:xfrm>
          <a:prstGeom prst="rect">
            <a:avLst/>
          </a:prstGeom>
          <a:noFill/>
          <a:ln w="3810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E406F0-5687-4CDF-8560-399CB6E710B7}"/>
              </a:ext>
            </a:extLst>
          </p:cNvPr>
          <p:cNvSpPr/>
          <p:nvPr/>
        </p:nvSpPr>
        <p:spPr>
          <a:xfrm>
            <a:off x="152400" y="3686493"/>
            <a:ext cx="9406467" cy="1357937"/>
          </a:xfrm>
          <a:prstGeom prst="rect">
            <a:avLst/>
          </a:prstGeom>
          <a:noFill/>
          <a:ln w="3810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404681-9684-416F-B7B1-F290C87DE7C4}"/>
              </a:ext>
            </a:extLst>
          </p:cNvPr>
          <p:cNvSpPr/>
          <p:nvPr/>
        </p:nvSpPr>
        <p:spPr>
          <a:xfrm>
            <a:off x="152400" y="5044430"/>
            <a:ext cx="9406467" cy="1320085"/>
          </a:xfrm>
          <a:prstGeom prst="rect">
            <a:avLst/>
          </a:prstGeom>
          <a:noFill/>
          <a:ln w="3810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A880B96-6F34-415A-AFC9-34341D086CFF}"/>
              </a:ext>
            </a:extLst>
          </p:cNvPr>
          <p:cNvSpPr/>
          <p:nvPr/>
        </p:nvSpPr>
        <p:spPr>
          <a:xfrm>
            <a:off x="9398868" y="4845303"/>
            <a:ext cx="760266" cy="508000"/>
          </a:xfrm>
          <a:prstGeom prst="ellipse">
            <a:avLst/>
          </a:pr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r>
              <a:rPr lang="fr-FR" b="1" dirty="0">
                <a:solidFill>
                  <a:schemeClr val="accent6"/>
                </a:solidFill>
              </a:rPr>
              <a:t>OU</a:t>
            </a:r>
          </a:p>
        </p:txBody>
      </p:sp>
    </p:spTree>
    <p:extLst>
      <p:ext uri="{BB962C8B-B14F-4D97-AF65-F5344CB8AC3E}">
        <p14:creationId xmlns:p14="http://schemas.microsoft.com/office/powerpoint/2010/main" val="1102878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400" y="2483033"/>
            <a:ext cx="6265333" cy="929033"/>
          </a:xfrm>
          <a:ln>
            <a:solidFill>
              <a:schemeClr val="accent6"/>
            </a:solidFill>
          </a:ln>
        </p:spPr>
        <p:txBody>
          <a:bodyPr rtlCol="0">
            <a:noAutofit/>
          </a:bodyPr>
          <a:lstStyle/>
          <a:p>
            <a:pPr algn="ctr" rtl="0"/>
            <a:r>
              <a:rPr lang="fr-FR" sz="3200" dirty="0">
                <a:solidFill>
                  <a:schemeClr val="accent6"/>
                </a:solidFill>
              </a:rPr>
              <a:t>ENSEIGNEMENTS SPECIFIQUES EN TERMINALE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17</a:t>
            </a:fld>
            <a:endParaRPr lang="fr-FR" dirty="0"/>
          </a:p>
        </p:txBody>
      </p:sp>
      <p:sp>
        <p:nvSpPr>
          <p:cNvPr id="27" name="Espace réservé du texte 4">
            <a:extLst>
              <a:ext uri="{FF2B5EF4-FFF2-40B4-BE49-F238E27FC236}">
                <a16:creationId xmlns:a16="http://schemas.microsoft.com/office/drawing/2014/main" id="{7749B2DB-7C91-4D0D-8DE9-31EB4E9E88AD}"/>
              </a:ext>
            </a:extLst>
          </p:cNvPr>
          <p:cNvSpPr txBox="1">
            <a:spLocks/>
          </p:cNvSpPr>
          <p:nvPr/>
        </p:nvSpPr>
        <p:spPr>
          <a:xfrm>
            <a:off x="262467" y="1056362"/>
            <a:ext cx="3583754" cy="53537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Systèmes d’Information et Numérique</a:t>
            </a:r>
          </a:p>
        </p:txBody>
      </p:sp>
      <p:sp>
        <p:nvSpPr>
          <p:cNvPr id="10" name="Flèche : angle droit 9">
            <a:extLst>
              <a:ext uri="{FF2B5EF4-FFF2-40B4-BE49-F238E27FC236}">
                <a16:creationId xmlns:a16="http://schemas.microsoft.com/office/drawing/2014/main" id="{C4185039-4425-45ED-8F99-2A4F932073F7}"/>
              </a:ext>
            </a:extLst>
          </p:cNvPr>
          <p:cNvSpPr/>
          <p:nvPr/>
        </p:nvSpPr>
        <p:spPr>
          <a:xfrm rot="16200000">
            <a:off x="4095746" y="63685"/>
            <a:ext cx="2062488" cy="2261443"/>
          </a:xfrm>
          <a:prstGeom prst="bentUpArrow">
            <a:avLst/>
          </a:prstGeom>
          <a:solidFill>
            <a:srgbClr val="7030A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1712B74-E98B-4B2B-AAAE-0F5B66514CCD}"/>
              </a:ext>
            </a:extLst>
          </p:cNvPr>
          <p:cNvSpPr/>
          <p:nvPr/>
        </p:nvSpPr>
        <p:spPr>
          <a:xfrm>
            <a:off x="262467" y="3445933"/>
            <a:ext cx="5080000" cy="245533"/>
          </a:xfrm>
          <a:prstGeom prst="ellipse">
            <a:avLst/>
          </a:pr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FC3E57DF-B757-4393-80EC-12C5363DDD36}"/>
              </a:ext>
            </a:extLst>
          </p:cNvPr>
          <p:cNvSpPr txBox="1">
            <a:spLocks/>
          </p:cNvSpPr>
          <p:nvPr/>
        </p:nvSpPr>
        <p:spPr>
          <a:xfrm>
            <a:off x="262467" y="163167"/>
            <a:ext cx="3583755" cy="8110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tx2"/>
                </a:solidFill>
              </a:rPr>
              <a:t>STI2D</a:t>
            </a: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33826AA8-3DC5-4B4F-A575-DCB02E2209AE}"/>
              </a:ext>
            </a:extLst>
          </p:cNvPr>
          <p:cNvSpPr txBox="1">
            <a:spLocks/>
          </p:cNvSpPr>
          <p:nvPr/>
        </p:nvSpPr>
        <p:spPr>
          <a:xfrm>
            <a:off x="7220603" y="5823163"/>
            <a:ext cx="3583755" cy="8110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chemeClr val="tx2"/>
                </a:solidFill>
              </a:rPr>
              <a:t>STMG</a:t>
            </a:r>
          </a:p>
        </p:txBody>
      </p:sp>
      <p:sp>
        <p:nvSpPr>
          <p:cNvPr id="29" name="Flèche : angle droit 28">
            <a:extLst>
              <a:ext uri="{FF2B5EF4-FFF2-40B4-BE49-F238E27FC236}">
                <a16:creationId xmlns:a16="http://schemas.microsoft.com/office/drawing/2014/main" id="{182698F7-D4AE-48AD-B395-86734BE652F0}"/>
              </a:ext>
            </a:extLst>
          </p:cNvPr>
          <p:cNvSpPr/>
          <p:nvPr/>
        </p:nvSpPr>
        <p:spPr>
          <a:xfrm rot="5400000">
            <a:off x="4782048" y="4278843"/>
            <a:ext cx="3073979" cy="1636723"/>
          </a:xfrm>
          <a:prstGeom prst="bentUpArrow">
            <a:avLst>
              <a:gd name="adj1" fmla="val 25000"/>
              <a:gd name="adj2" fmla="val 24556"/>
              <a:gd name="adj3" fmla="val 25000"/>
            </a:avLst>
          </a:prstGeom>
          <a:solidFill>
            <a:srgbClr val="7030A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436EAE2B-EC29-4514-B451-12A77C6467D7}"/>
              </a:ext>
            </a:extLst>
          </p:cNvPr>
          <p:cNvSpPr txBox="1">
            <a:spLocks/>
          </p:cNvSpPr>
          <p:nvPr/>
        </p:nvSpPr>
        <p:spPr>
          <a:xfrm>
            <a:off x="262467" y="1690280"/>
            <a:ext cx="3583754" cy="4094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Architecture et Construction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850B0135-1395-4497-BD47-97FF7143BB09}"/>
              </a:ext>
            </a:extLst>
          </p:cNvPr>
          <p:cNvSpPr txBox="1">
            <a:spLocks/>
          </p:cNvSpPr>
          <p:nvPr/>
        </p:nvSpPr>
        <p:spPr>
          <a:xfrm>
            <a:off x="262467" y="2198280"/>
            <a:ext cx="3583754" cy="4094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Energie et Environnement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975B7EC9-9060-431D-BD59-52325CF6EC46}"/>
              </a:ext>
            </a:extLst>
          </p:cNvPr>
          <p:cNvSpPr txBox="1">
            <a:spLocks/>
          </p:cNvSpPr>
          <p:nvPr/>
        </p:nvSpPr>
        <p:spPr>
          <a:xfrm>
            <a:off x="262467" y="2706280"/>
            <a:ext cx="3583754" cy="53537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Innovation Technologique et Eco-Conception</a:t>
            </a:r>
          </a:p>
        </p:txBody>
      </p:sp>
      <p:sp>
        <p:nvSpPr>
          <p:cNvPr id="41" name="Espace réservé du texte 4">
            <a:extLst>
              <a:ext uri="{FF2B5EF4-FFF2-40B4-BE49-F238E27FC236}">
                <a16:creationId xmlns:a16="http://schemas.microsoft.com/office/drawing/2014/main" id="{B316D714-103B-4A7B-9BE2-A89DE92C0FA6}"/>
              </a:ext>
            </a:extLst>
          </p:cNvPr>
          <p:cNvSpPr txBox="1">
            <a:spLocks/>
          </p:cNvSpPr>
          <p:nvPr/>
        </p:nvSpPr>
        <p:spPr>
          <a:xfrm>
            <a:off x="7220603" y="5010591"/>
            <a:ext cx="3583754" cy="53537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Systèmes d’Information et de Gestion OU Mercatique</a:t>
            </a:r>
          </a:p>
        </p:txBody>
      </p:sp>
      <p:sp>
        <p:nvSpPr>
          <p:cNvPr id="42" name="Espace réservé du texte 4">
            <a:extLst>
              <a:ext uri="{FF2B5EF4-FFF2-40B4-BE49-F238E27FC236}">
                <a16:creationId xmlns:a16="http://schemas.microsoft.com/office/drawing/2014/main" id="{419D31F1-D100-4916-8024-A5387CA6E368}"/>
              </a:ext>
            </a:extLst>
          </p:cNvPr>
          <p:cNvSpPr txBox="1">
            <a:spLocks/>
          </p:cNvSpPr>
          <p:nvPr/>
        </p:nvSpPr>
        <p:spPr>
          <a:xfrm>
            <a:off x="7220603" y="4353615"/>
            <a:ext cx="3583754" cy="4094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Gestion Financière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46A5CDCF-AF22-4782-8D86-C3DC582EBF0A}"/>
              </a:ext>
            </a:extLst>
          </p:cNvPr>
          <p:cNvSpPr txBox="1">
            <a:spLocks/>
          </p:cNvSpPr>
          <p:nvPr/>
        </p:nvSpPr>
        <p:spPr>
          <a:xfrm>
            <a:off x="7220603" y="3570721"/>
            <a:ext cx="3583754" cy="53537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accent3"/>
                </a:solidFill>
              </a:rPr>
              <a:t>Ressources Humaines et Communication</a:t>
            </a:r>
          </a:p>
        </p:txBody>
      </p:sp>
    </p:spTree>
    <p:extLst>
      <p:ext uri="{BB962C8B-B14F-4D97-AF65-F5344CB8AC3E}">
        <p14:creationId xmlns:p14="http://schemas.microsoft.com/office/powerpoint/2010/main" val="831143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18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F15D72A-8C42-4F03-B442-69D6F609F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0"/>
            <a:ext cx="6696000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911FAB1-2098-4A89-8232-1BFD5EC4B04D}"/>
              </a:ext>
            </a:extLst>
          </p:cNvPr>
          <p:cNvSpPr txBox="1"/>
          <p:nvPr/>
        </p:nvSpPr>
        <p:spPr>
          <a:xfrm>
            <a:off x="8390467" y="2890391"/>
            <a:ext cx="3327399" cy="107721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Les coefficients au Baccalauréat</a:t>
            </a:r>
          </a:p>
        </p:txBody>
      </p:sp>
    </p:spTree>
    <p:extLst>
      <p:ext uri="{BB962C8B-B14F-4D97-AF65-F5344CB8AC3E}">
        <p14:creationId xmlns:p14="http://schemas.microsoft.com/office/powerpoint/2010/main" val="3750449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id="{74ED1216-A221-4C9B-B39B-71A3E4D9E40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DD1C66-8B88-4FDA-AFA7-4549E310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4851401"/>
            <a:ext cx="9288825" cy="2006600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LE LYCEE DU VAL DE SAÔNE</a:t>
            </a:r>
            <a:br>
              <a:rPr lang="fr-FR" dirty="0">
                <a:solidFill>
                  <a:schemeClr val="accent6"/>
                </a:solidFill>
              </a:rPr>
            </a:br>
            <a:r>
              <a:rPr lang="fr-FR" dirty="0">
                <a:solidFill>
                  <a:schemeClr val="accent6"/>
                </a:solidFill>
              </a:rPr>
              <a:t>C‘EST AUSSI…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DE29B3-D5FF-478A-848A-934E75A4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2667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139155-1F5E-4F48-B50E-F00D8FC53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QUELQUES CHIFFRES…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5C6D235-86D2-43F6-A7D1-0DD3DC936D3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3" y="2041812"/>
            <a:ext cx="10515599" cy="701675"/>
          </a:xfrm>
        </p:spPr>
        <p:txBody>
          <a:bodyPr rtlCol="0"/>
          <a:lstStyle/>
          <a:p>
            <a:pPr rtl="0"/>
            <a:r>
              <a:rPr lang="fr-FR" sz="2400" dirty="0"/>
              <a:t>A la rentrée 2024, les effectifs sont les suivants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DF92D8-1371-40FE-AB90-C65DFF92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05051" y="2816624"/>
            <a:ext cx="5103813" cy="680300"/>
          </a:xfrm>
        </p:spPr>
        <p:txBody>
          <a:bodyPr rtlCol="0">
            <a:normAutofit/>
          </a:bodyPr>
          <a:lstStyle/>
          <a:p>
            <a:pPr rtl="0"/>
            <a:r>
              <a:rPr lang="fr-FR" sz="3200" dirty="0">
                <a:solidFill>
                  <a:schemeClr val="accent6"/>
                </a:solidFill>
              </a:rPr>
              <a:t>1290</a:t>
            </a:r>
            <a:r>
              <a:rPr lang="fr-FR" sz="3200" dirty="0"/>
              <a:t> </a:t>
            </a:r>
            <a:r>
              <a:rPr lang="fr-FR" sz="3200" dirty="0">
                <a:solidFill>
                  <a:schemeClr val="accent6"/>
                </a:solidFill>
              </a:rPr>
              <a:t>élèves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AB4F18-AE38-4488-9473-A828459DA8A4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3905051" y="3477121"/>
            <a:ext cx="4968015" cy="838494"/>
          </a:xfrm>
        </p:spPr>
        <p:txBody>
          <a:bodyPr rtlCol="0">
            <a:normAutofit/>
          </a:bodyPr>
          <a:lstStyle/>
          <a:p>
            <a:pPr rtl="0"/>
            <a:r>
              <a:rPr lang="fr-FR" sz="3200" dirty="0">
                <a:solidFill>
                  <a:schemeClr val="accent6"/>
                </a:solidFill>
              </a:rPr>
              <a:t>Dont 67 étudiants en BTS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EE48EC-430B-4D42-9565-527E52286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2</a:t>
            </a:fld>
            <a:endParaRPr lang="fr-FR" dirty="0"/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68EF61EE-1C72-4A94-A6B8-8E1F0C189FAE}"/>
              </a:ext>
            </a:extLst>
          </p:cNvPr>
          <p:cNvSpPr txBox="1">
            <a:spLocks/>
          </p:cNvSpPr>
          <p:nvPr/>
        </p:nvSpPr>
        <p:spPr>
          <a:xfrm>
            <a:off x="3905051" y="4112484"/>
            <a:ext cx="4365625" cy="701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6"/>
                </a:solidFill>
              </a:rPr>
              <a:t>110 enseignants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3682AD85-1002-46A5-AF5F-69733C91FB1A}"/>
              </a:ext>
            </a:extLst>
          </p:cNvPr>
          <p:cNvSpPr txBox="1">
            <a:spLocks/>
          </p:cNvSpPr>
          <p:nvPr/>
        </p:nvSpPr>
        <p:spPr>
          <a:xfrm>
            <a:off x="3905051" y="4731324"/>
            <a:ext cx="5569480" cy="838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6"/>
                </a:solidFill>
              </a:rPr>
              <a:t>22 personnels administratifs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FCD53A81-032E-4D09-A8DE-BD832FC4E21B}"/>
              </a:ext>
            </a:extLst>
          </p:cNvPr>
          <p:cNvSpPr txBox="1">
            <a:spLocks/>
          </p:cNvSpPr>
          <p:nvPr/>
        </p:nvSpPr>
        <p:spPr>
          <a:xfrm>
            <a:off x="3913187" y="5307414"/>
            <a:ext cx="4365625" cy="838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olidFill>
                  <a:schemeClr val="accent6"/>
                </a:solidFill>
              </a:rPr>
              <a:t>22 agents territoriaux</a:t>
            </a:r>
          </a:p>
        </p:txBody>
      </p:sp>
    </p:spTree>
    <p:extLst>
      <p:ext uri="{BB962C8B-B14F-4D97-AF65-F5344CB8AC3E}">
        <p14:creationId xmlns:p14="http://schemas.microsoft.com/office/powerpoint/2010/main" val="3953500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4D24B6-BECF-4BE6-9971-53768392C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44" y="453050"/>
            <a:ext cx="5797523" cy="1325563"/>
          </a:xfrm>
        </p:spPr>
        <p:txBody>
          <a:bodyPr rtlCol="0"/>
          <a:lstStyle/>
          <a:p>
            <a:pPr rtl="0"/>
            <a:r>
              <a:rPr lang="fr-FR" dirty="0"/>
              <a:t>CONTINUITE 3</a:t>
            </a:r>
            <a:r>
              <a:rPr lang="fr-FR" baseline="30000" dirty="0"/>
              <a:t>ème</a:t>
            </a:r>
            <a:r>
              <a:rPr lang="fr-FR" dirty="0"/>
              <a:t> / 2</a:t>
            </a:r>
            <a:r>
              <a:rPr lang="fr-FR" baseline="30000" dirty="0"/>
              <a:t>nde</a:t>
            </a:r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6DC636-DB75-49A5-B764-91FF21804D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4944" y="1854811"/>
            <a:ext cx="4993191" cy="973056"/>
          </a:xfrm>
        </p:spPr>
        <p:txBody>
          <a:bodyPr rtlCol="0"/>
          <a:lstStyle/>
          <a:p>
            <a:pPr rtl="0"/>
            <a:r>
              <a:rPr lang="fr-FR" dirty="0"/>
              <a:t>Ambassadeurs Lycéens dans les collèges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15085CC-458F-4E9F-AF16-A815111FBF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6144" y="3491492"/>
            <a:ext cx="4798456" cy="365125"/>
          </a:xfrm>
        </p:spPr>
        <p:txBody>
          <a:bodyPr rtlCol="0"/>
          <a:lstStyle/>
          <a:p>
            <a:pPr rtl="0"/>
            <a:r>
              <a:rPr lang="fr-FR" sz="1800" dirty="0"/>
              <a:t>Saint André de </a:t>
            </a:r>
            <a:r>
              <a:rPr lang="fr-FR" sz="1800" dirty="0" err="1"/>
              <a:t>Corcy</a:t>
            </a:r>
            <a:r>
              <a:rPr lang="fr-FR" sz="1800" dirty="0"/>
              <a:t>: le 12 mars 2025 </a:t>
            </a:r>
          </a:p>
        </p:txBody>
      </p:sp>
      <p:pic>
        <p:nvPicPr>
          <p:cNvPr id="16" name="Espace réservé d’image 15">
            <a:extLst>
              <a:ext uri="{FF2B5EF4-FFF2-40B4-BE49-F238E27FC236}">
                <a16:creationId xmlns:a16="http://schemas.microsoft.com/office/drawing/2014/main" id="{9AE9B74E-83A6-4E11-8B41-300A15318533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tretch>
            <a:fillRect/>
          </a:stretch>
        </p:blipFill>
        <p:spPr>
          <a:xfrm>
            <a:off x="5245189" y="381001"/>
            <a:ext cx="6943003" cy="4892010"/>
          </a:xfrm>
        </p:spPr>
      </p:pic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D13BA0E4-A883-4DE6-A85A-A0FC349186D3}"/>
              </a:ext>
            </a:extLst>
          </p:cNvPr>
          <p:cNvSpPr txBox="1">
            <a:spLocks/>
          </p:cNvSpPr>
          <p:nvPr/>
        </p:nvSpPr>
        <p:spPr>
          <a:xfrm>
            <a:off x="814944" y="2721502"/>
            <a:ext cx="4367531" cy="645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i="0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u="sng" dirty="0"/>
              <a:t>Interventions sur des mercredis matins: 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AF0F78F3-CEB5-4EB2-8BA6-BE13C8B87DF9}"/>
              </a:ext>
            </a:extLst>
          </p:cNvPr>
          <p:cNvSpPr txBox="1">
            <a:spLocks/>
          </p:cNvSpPr>
          <p:nvPr/>
        </p:nvSpPr>
        <p:spPr>
          <a:xfrm>
            <a:off x="256144" y="3981601"/>
            <a:ext cx="4798456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i="0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/>
              <a:t>Reyrieux: le 12 mars 2025 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D29286C3-C605-4DB9-8CBA-C0CD7F4EB6E9}"/>
              </a:ext>
            </a:extLst>
          </p:cNvPr>
          <p:cNvSpPr txBox="1">
            <a:spLocks/>
          </p:cNvSpPr>
          <p:nvPr/>
        </p:nvSpPr>
        <p:spPr>
          <a:xfrm>
            <a:off x="256144" y="4471710"/>
            <a:ext cx="4798456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i="0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/>
              <a:t>Montceaux: le 19 mars 2025 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F5A44866-6C15-4A92-96BA-3144B16398CB}"/>
              </a:ext>
            </a:extLst>
          </p:cNvPr>
          <p:cNvSpPr txBox="1">
            <a:spLocks/>
          </p:cNvSpPr>
          <p:nvPr/>
        </p:nvSpPr>
        <p:spPr>
          <a:xfrm>
            <a:off x="256144" y="4961819"/>
            <a:ext cx="4798456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i="0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/>
              <a:t>Saint Didier de </a:t>
            </a:r>
            <a:r>
              <a:rPr lang="fr-FR" sz="1800" dirty="0" err="1"/>
              <a:t>Formans</a:t>
            </a:r>
            <a:r>
              <a:rPr lang="fr-FR" sz="1800" dirty="0"/>
              <a:t>: le 19 mars 2025 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B29CB549-70E2-4119-8BF8-FEC166025C43}"/>
              </a:ext>
            </a:extLst>
          </p:cNvPr>
          <p:cNvSpPr txBox="1">
            <a:spLocks/>
          </p:cNvSpPr>
          <p:nvPr/>
        </p:nvSpPr>
        <p:spPr>
          <a:xfrm>
            <a:off x="256144" y="5451928"/>
            <a:ext cx="4798456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i="0" kern="120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/>
              <a:t>Jassans-Riottier: le mercredi 9 avril 2025 </a:t>
            </a:r>
          </a:p>
        </p:txBody>
      </p:sp>
    </p:spTree>
    <p:extLst>
      <p:ext uri="{BB962C8B-B14F-4D97-AF65-F5344CB8AC3E}">
        <p14:creationId xmlns:p14="http://schemas.microsoft.com/office/powerpoint/2010/main" val="1316663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Mini-Stages découverte SI-STI2D</a:t>
            </a:r>
          </a:p>
        </p:txBody>
      </p:sp>
      <p:sp>
        <p:nvSpPr>
          <p:cNvPr id="8" name="Zone de texte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838200" y="1629771"/>
            <a:ext cx="9096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2400" b="1" u="sng" dirty="0">
                <a:solidFill>
                  <a:schemeClr val="accent6"/>
                </a:solidFill>
              </a:rPr>
              <a:t>(Sciences de l’Ingénieur – Sciences et Technologie de l’Industrie et du Développement Durable)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21</a:t>
            </a:fld>
            <a:endParaRPr lang="fr-FR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F6AD3ACD-E6F7-4D18-A2A9-6DC04F14F6AC}"/>
              </a:ext>
            </a:extLst>
          </p:cNvPr>
          <p:cNvSpPr txBox="1">
            <a:spLocks/>
          </p:cNvSpPr>
          <p:nvPr/>
        </p:nvSpPr>
        <p:spPr>
          <a:xfrm>
            <a:off x="838200" y="2942472"/>
            <a:ext cx="9050518" cy="3636128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Projet : intégration de binômes de 3</a:t>
            </a:r>
            <a:r>
              <a:rPr lang="fr-FR" baseline="30000" dirty="0"/>
              <a:t>ième</a:t>
            </a:r>
            <a:r>
              <a:rPr lang="fr-FR" dirty="0"/>
              <a:t> dans des cours de :</a:t>
            </a:r>
          </a:p>
          <a:p>
            <a:pPr marL="0" indent="0">
              <a:buNone/>
            </a:pPr>
            <a:r>
              <a:rPr lang="fr-FR" dirty="0"/>
              <a:t>	-Sciences de l’Ingénieur</a:t>
            </a:r>
          </a:p>
          <a:p>
            <a:pPr marL="0" indent="0">
              <a:buNone/>
            </a:pPr>
            <a:r>
              <a:rPr lang="fr-FR" dirty="0"/>
              <a:t>	-Création et Innovation Technologiques</a:t>
            </a:r>
          </a:p>
          <a:p>
            <a:pPr marL="0" indent="0">
              <a:buNone/>
            </a:pPr>
            <a:r>
              <a:rPr lang="fr-FR" dirty="0"/>
              <a:t>	-STI2D</a:t>
            </a:r>
            <a:endParaRPr lang="fr-FR" i="1" dirty="0"/>
          </a:p>
          <a:p>
            <a:r>
              <a:rPr lang="fr-FR" dirty="0"/>
              <a:t>Période : de mars à mai 2025. Modalités d’inscription en cours de finalisation.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1012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47200" cy="945498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Journée des Challenges Technologiques</a:t>
            </a:r>
          </a:p>
        </p:txBody>
      </p:sp>
      <p:sp>
        <p:nvSpPr>
          <p:cNvPr id="8" name="Zone de texte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838200" y="1629771"/>
            <a:ext cx="9096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2400" b="1" u="sng" dirty="0">
                <a:solidFill>
                  <a:schemeClr val="accent6"/>
                </a:solidFill>
              </a:rPr>
              <a:t>Entre le lycée et les collèges du secteur volontaires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22</a:t>
            </a:fld>
            <a:endParaRPr lang="fr-FR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F6AD3ACD-E6F7-4D18-A2A9-6DC04F14F6AC}"/>
              </a:ext>
            </a:extLst>
          </p:cNvPr>
          <p:cNvSpPr txBox="1">
            <a:spLocks/>
          </p:cNvSpPr>
          <p:nvPr/>
        </p:nvSpPr>
        <p:spPr>
          <a:xfrm>
            <a:off x="884056" y="2668446"/>
            <a:ext cx="9050518" cy="3513498"/>
          </a:xfrm>
          <a:prstGeom prst="rect">
            <a:avLst/>
          </a:prstGeom>
        </p:spPr>
        <p:txBody>
          <a:bodyPr rtlCol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Fin mai</a:t>
            </a:r>
          </a:p>
          <a:p>
            <a:r>
              <a:rPr lang="fr-FR" sz="2400" dirty="0"/>
              <a:t>Démonstrations de l’option CIT du lycée aux élèves de 4</a:t>
            </a:r>
            <a:r>
              <a:rPr lang="fr-FR" sz="2400" baseline="30000" dirty="0"/>
              <a:t>ième</a:t>
            </a:r>
            <a:r>
              <a:rPr lang="fr-FR" sz="2400" dirty="0"/>
              <a:t> ou 3</a:t>
            </a:r>
            <a:r>
              <a:rPr lang="fr-FR" sz="2400" baseline="30000" dirty="0"/>
              <a:t>ième</a:t>
            </a:r>
            <a:r>
              <a:rPr lang="fr-FR" sz="2400" dirty="0"/>
              <a:t> dans le hall du lycée</a:t>
            </a:r>
          </a:p>
          <a:p>
            <a:r>
              <a:rPr lang="fr-FR" sz="2400" dirty="0"/>
              <a:t>Présentation et finale des différents projets de l’option Création et Innovation Technologiques.</a:t>
            </a:r>
          </a:p>
          <a:p>
            <a:r>
              <a:rPr lang="fr-FR" sz="2400" dirty="0"/>
              <a:t>Démonstrations d’aéroglisseurs des élèves de 2</a:t>
            </a:r>
            <a:r>
              <a:rPr lang="fr-FR" sz="2400" baseline="30000" dirty="0"/>
              <a:t>nde</a:t>
            </a:r>
            <a:r>
              <a:rPr lang="fr-FR" sz="2400" dirty="0"/>
              <a:t> option SI</a:t>
            </a:r>
          </a:p>
          <a:p>
            <a:r>
              <a:rPr lang="fr-FR" sz="2400" dirty="0"/>
              <a:t>Les 3ièmes participent aux épreuves du concours robotique qu’ils ont préparées durant l’année en cours de technologie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922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53" y="1219201"/>
            <a:ext cx="4503295" cy="795338"/>
          </a:xfrm>
        </p:spPr>
        <p:txBody>
          <a:bodyPr rtlCol="0">
            <a:noAutofit/>
          </a:bodyPr>
          <a:lstStyle/>
          <a:p>
            <a:pPr rtl="0"/>
            <a:r>
              <a:rPr lang="fr-FR" sz="2400" dirty="0">
                <a:solidFill>
                  <a:schemeClr val="accent6"/>
                </a:solidFill>
              </a:rPr>
              <a:t>CAMPAGNE D’AFFECTATION EN LYCEE SUR AFFELNET</a:t>
            </a:r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606577" y="5480269"/>
            <a:ext cx="6545889" cy="962864"/>
          </a:xfrm>
        </p:spPr>
        <p:txBody>
          <a:bodyPr rtlCol="0"/>
          <a:lstStyle/>
          <a:p>
            <a:pPr rtl="0"/>
            <a:r>
              <a:rPr lang="fr-FR" sz="1600" dirty="0">
                <a:solidFill>
                  <a:srgbClr val="FF0000"/>
                </a:solidFill>
              </a:rPr>
              <a:t>L’affectation ne vaut pas inscription !</a:t>
            </a:r>
          </a:p>
          <a:p>
            <a:pPr rtl="0"/>
            <a:r>
              <a:rPr lang="fr-FR" sz="1600" dirty="0">
                <a:solidFill>
                  <a:srgbClr val="FF0000"/>
                </a:solidFill>
              </a:rPr>
              <a:t>Si le dossier d’inscription n’est pas déposé au lycée dans les délais impartis, la place sera automatiquement perdue.</a:t>
            </a:r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7B0312A-C970-4CA1-A36F-1BB0C930FB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2499942"/>
            <a:ext cx="5731934" cy="2795958"/>
          </a:xfrm>
        </p:spPr>
        <p:txBody>
          <a:bodyPr rtlCol="0">
            <a:normAutofit lnSpcReduction="10000"/>
          </a:bodyPr>
          <a:lstStyle/>
          <a:p>
            <a:pPr algn="just"/>
            <a:r>
              <a:rPr lang="fr-FR" sz="1800" b="1" dirty="0">
                <a:solidFill>
                  <a:schemeClr val="accent2"/>
                </a:solidFill>
              </a:rPr>
              <a:t>Période d’affectation post-3</a:t>
            </a:r>
            <a:r>
              <a:rPr lang="fr-FR" sz="1800" b="1" baseline="30000" dirty="0">
                <a:solidFill>
                  <a:schemeClr val="accent2"/>
                </a:solidFill>
              </a:rPr>
              <a:t>ième</a:t>
            </a:r>
            <a:r>
              <a:rPr lang="fr-FR" sz="1800" b="1" dirty="0">
                <a:solidFill>
                  <a:schemeClr val="accent2"/>
                </a:solidFill>
              </a:rPr>
              <a:t> par DASEN : résultats fin juin 2025</a:t>
            </a:r>
          </a:p>
          <a:p>
            <a:pPr algn="just"/>
            <a:endParaRPr lang="fr-FR" sz="1600" b="1" dirty="0">
              <a:solidFill>
                <a:schemeClr val="accent2"/>
              </a:solidFill>
            </a:endParaRPr>
          </a:p>
          <a:p>
            <a:pPr algn="just"/>
            <a:r>
              <a:rPr lang="fr-FR" sz="1800" b="1" u="sng" dirty="0">
                <a:solidFill>
                  <a:schemeClr val="accent2"/>
                </a:solidFill>
              </a:rPr>
              <a:t>Inscription au lycée, uniquement une fois                 l’ affectation confirmée </a:t>
            </a:r>
            <a:r>
              <a:rPr lang="fr-FR" sz="1800" b="1" dirty="0">
                <a:solidFill>
                  <a:schemeClr val="accent2"/>
                </a:solidFill>
              </a:rPr>
              <a:t>par AFFELNET et le collège d’origine</a:t>
            </a:r>
          </a:p>
          <a:p>
            <a:pPr algn="just"/>
            <a:r>
              <a:rPr lang="fr-FR" sz="1800" b="1" dirty="0">
                <a:solidFill>
                  <a:schemeClr val="accent2"/>
                </a:solidFill>
              </a:rPr>
              <a:t>Les modalités d’inscription au lycée seront précisées sur la notification d’affectation : </a:t>
            </a:r>
            <a:r>
              <a:rPr lang="fr-FR" sz="1800" b="1" dirty="0" err="1">
                <a:solidFill>
                  <a:schemeClr val="accent2"/>
                </a:solidFill>
              </a:rPr>
              <a:t>Téléinscription</a:t>
            </a:r>
            <a:r>
              <a:rPr lang="fr-FR" sz="1800" b="1" dirty="0">
                <a:solidFill>
                  <a:schemeClr val="accent2"/>
                </a:solidFill>
              </a:rPr>
              <a:t> ou chaine d’inscription fin juin - début juillet sur un temps très court de 4 jours .</a:t>
            </a:r>
          </a:p>
        </p:txBody>
      </p:sp>
      <p:pic>
        <p:nvPicPr>
          <p:cNvPr id="14" name="Espace réservé d’image 13">
            <a:extLst>
              <a:ext uri="{FF2B5EF4-FFF2-40B4-BE49-F238E27FC236}">
                <a16:creationId xmlns:a16="http://schemas.microsoft.com/office/drawing/2014/main" id="{6D2A2984-909C-46E6-BA11-B06EBD98F0D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tretch>
            <a:fillRect/>
          </a:stretch>
        </p:blipFill>
        <p:spPr>
          <a:xfrm>
            <a:off x="5731934" y="1446087"/>
            <a:ext cx="6460066" cy="3438427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23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CDF0F11-A870-4AF1-A960-8F193C25EF1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867" y="5554133"/>
            <a:ext cx="855132" cy="80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16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2760" y="174566"/>
            <a:ext cx="6126480" cy="617367"/>
          </a:xfrm>
          <a:ln>
            <a:solidFill>
              <a:schemeClr val="accent6"/>
            </a:solidFill>
          </a:ln>
        </p:spPr>
        <p:txBody>
          <a:bodyPr rtlCol="0">
            <a:noAutofit/>
          </a:bodyPr>
          <a:lstStyle/>
          <a:p>
            <a:pPr algn="ctr" rtl="0"/>
            <a:r>
              <a:rPr lang="fr-FR" sz="3600" dirty="0">
                <a:solidFill>
                  <a:schemeClr val="accent6"/>
                </a:solidFill>
              </a:rPr>
              <a:t>PROJET D’ETABLISSEMENT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24</a:t>
            </a:fld>
            <a:endParaRPr lang="fr-FR" dirty="0"/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8D5153D4-48CF-4F5B-8641-0510D01BA62E}"/>
              </a:ext>
            </a:extLst>
          </p:cNvPr>
          <p:cNvSpPr txBox="1">
            <a:spLocks/>
          </p:cNvSpPr>
          <p:nvPr/>
        </p:nvSpPr>
        <p:spPr>
          <a:xfrm>
            <a:off x="5785658" y="1704109"/>
            <a:ext cx="3534294" cy="520384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3 AXES PRIORITAIRES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3C219D2-8372-4DB2-9990-8F95C11894B4}"/>
              </a:ext>
            </a:extLst>
          </p:cNvPr>
          <p:cNvSpPr txBox="1"/>
          <p:nvPr/>
        </p:nvSpPr>
        <p:spPr>
          <a:xfrm>
            <a:off x="1049866" y="3000740"/>
            <a:ext cx="100922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B050"/>
                </a:solidFill>
                <a:latin typeface="+mj-lt"/>
              </a:rPr>
              <a:t>AXE 1:</a:t>
            </a:r>
          </a:p>
          <a:p>
            <a:r>
              <a:rPr lang="fr-FR" sz="2400" b="1" dirty="0">
                <a:solidFill>
                  <a:srgbClr val="00B050"/>
                </a:solidFill>
                <a:latin typeface="+mj-lt"/>
              </a:rPr>
              <a:t>Accompagner tous les élèves dans leur parcours de 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B050"/>
                </a:solidFill>
                <a:latin typeface="+mj-lt"/>
              </a:rPr>
              <a:t>AXE 2:</a:t>
            </a:r>
          </a:p>
          <a:p>
            <a:r>
              <a:rPr lang="fr-FR" sz="2400" b="1" dirty="0">
                <a:solidFill>
                  <a:srgbClr val="00B050"/>
                </a:solidFill>
                <a:latin typeface="+mj-lt"/>
              </a:rPr>
              <a:t>Faire du lycée un lieu de vie et de travail rassurant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B050"/>
                </a:solidFill>
                <a:latin typeface="+mj-lt"/>
              </a:rPr>
              <a:t>AXE 3:</a:t>
            </a:r>
          </a:p>
          <a:p>
            <a:r>
              <a:rPr lang="fr-FR" sz="2400" b="1" dirty="0">
                <a:solidFill>
                  <a:srgbClr val="00B050"/>
                </a:solidFill>
                <a:latin typeface="+mj-lt"/>
              </a:rPr>
              <a:t>Ouvrir davantage l’établissement sur son environnement extérieur </a:t>
            </a:r>
          </a:p>
        </p:txBody>
      </p:sp>
    </p:spTree>
    <p:extLst>
      <p:ext uri="{BB962C8B-B14F-4D97-AF65-F5344CB8AC3E}">
        <p14:creationId xmlns:p14="http://schemas.microsoft.com/office/powerpoint/2010/main" val="2887943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25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47FB5CA-A62C-45B4-BBF1-4832CFD86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0"/>
            <a:ext cx="6239933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9447D55-6930-4597-B98C-2F6CEC156CD1}"/>
              </a:ext>
            </a:extLst>
          </p:cNvPr>
          <p:cNvSpPr txBox="1"/>
          <p:nvPr/>
        </p:nvSpPr>
        <p:spPr>
          <a:xfrm>
            <a:off x="7705725" y="2743200"/>
            <a:ext cx="3648075" cy="95410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accent2">
                    <a:lumMod val="75000"/>
                  </a:schemeClr>
                </a:solidFill>
              </a:rPr>
              <a:t>A NOTER DANS VOS AGENDAS !</a:t>
            </a:r>
          </a:p>
        </p:txBody>
      </p:sp>
    </p:spTree>
    <p:extLst>
      <p:ext uri="{BB962C8B-B14F-4D97-AF65-F5344CB8AC3E}">
        <p14:creationId xmlns:p14="http://schemas.microsoft.com/office/powerpoint/2010/main" val="136528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110" y="2179255"/>
            <a:ext cx="3132667" cy="975489"/>
          </a:xfrm>
        </p:spPr>
        <p:txBody>
          <a:bodyPr rtlCol="0"/>
          <a:lstStyle/>
          <a:p>
            <a:pPr rtl="0"/>
            <a:r>
              <a:rPr lang="fr-FR" sz="4800" dirty="0">
                <a:solidFill>
                  <a:schemeClr val="accent6"/>
                </a:solidFill>
              </a:rPr>
              <a:t>MERCI</a:t>
            </a:r>
          </a:p>
        </p:txBody>
      </p:sp>
      <p:pic>
        <p:nvPicPr>
          <p:cNvPr id="12" name="Espace réservé d’image 11">
            <a:extLst>
              <a:ext uri="{FF2B5EF4-FFF2-40B4-BE49-F238E27FC236}">
                <a16:creationId xmlns:a16="http://schemas.microsoft.com/office/drawing/2014/main" id="{A93ACF4C-E9B0-426E-B719-A441974AD9C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tretch>
            <a:fillRect/>
          </a:stretch>
        </p:blipFill>
        <p:spPr>
          <a:xfrm>
            <a:off x="4614953" y="880533"/>
            <a:ext cx="7585924" cy="3556001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65FFA0C-5DE6-40B2-BA95-9058C7559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33" y="248261"/>
            <a:ext cx="1636533" cy="1622872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7699C6C0-D5A0-4F18-B929-1C3EF3375DA2}"/>
              </a:ext>
            </a:extLst>
          </p:cNvPr>
          <p:cNvSpPr txBox="1">
            <a:spLocks/>
          </p:cNvSpPr>
          <p:nvPr/>
        </p:nvSpPr>
        <p:spPr>
          <a:xfrm>
            <a:off x="940110" y="3419475"/>
            <a:ext cx="4250267" cy="15173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>
                <a:solidFill>
                  <a:schemeClr val="accent6"/>
                </a:solidFill>
              </a:rPr>
              <a:t>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173835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ce réservé d’image 13">
            <a:extLst>
              <a:ext uri="{FF2B5EF4-FFF2-40B4-BE49-F238E27FC236}">
                <a16:creationId xmlns:a16="http://schemas.microsoft.com/office/drawing/2014/main" id="{60E4B91E-CC99-49A7-B26A-644201DA68F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tretch>
            <a:fillRect/>
          </a:stretch>
        </p:blipFill>
        <p:spPr>
          <a:xfrm>
            <a:off x="0" y="2"/>
            <a:ext cx="5420939" cy="3809998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E38EE8B-1608-4FFC-96B5-595AB97B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612" y="676056"/>
            <a:ext cx="4548187" cy="1042295"/>
          </a:xfrm>
        </p:spPr>
        <p:txBody>
          <a:bodyPr rtlCol="0">
            <a:normAutofit/>
          </a:bodyPr>
          <a:lstStyle/>
          <a:p>
            <a:pPr rtl="0"/>
            <a:r>
              <a:rPr lang="fr-FR" dirty="0"/>
              <a:t>LES FORMATIONS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1093FF-1360-4523-8547-5192EDA8BB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9" y="3321241"/>
            <a:ext cx="5384800" cy="872984"/>
          </a:xfrm>
          <a:ln>
            <a:solidFill>
              <a:schemeClr val="accent6"/>
            </a:solidFill>
          </a:ln>
        </p:spPr>
        <p:txBody>
          <a:bodyPr rtlCol="0">
            <a:normAutofit lnSpcReduction="10000"/>
          </a:bodyPr>
          <a:lstStyle/>
          <a:p>
            <a:pPr algn="ctr" rtl="0"/>
            <a:r>
              <a:rPr lang="fr-FR" sz="2400" dirty="0"/>
              <a:t> </a:t>
            </a:r>
            <a:r>
              <a:rPr lang="fr-FR" sz="2400" dirty="0">
                <a:solidFill>
                  <a:schemeClr val="accent6"/>
                </a:solidFill>
              </a:rPr>
              <a:t>2 Baccalauréats technologiques</a:t>
            </a:r>
          </a:p>
          <a:p>
            <a:pPr algn="ctr" rtl="0"/>
            <a:r>
              <a:rPr lang="fr-FR" sz="2400" dirty="0">
                <a:solidFill>
                  <a:schemeClr val="accent6"/>
                </a:solidFill>
              </a:rPr>
              <a:t>STI2D et STMG</a:t>
            </a:r>
          </a:p>
          <a:p>
            <a:pPr algn="ctr" rtl="0"/>
            <a:endParaRPr lang="fr-FR" sz="240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6A3C64-206A-47DC-8E31-F719E356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3</a:t>
            </a:fld>
            <a:endParaRPr lang="fr-FR" dirty="0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7ED7EC7A-5AC0-4972-B011-E2FE0DB74864}"/>
              </a:ext>
            </a:extLst>
          </p:cNvPr>
          <p:cNvSpPr txBox="1">
            <a:spLocks/>
          </p:cNvSpPr>
          <p:nvPr/>
        </p:nvSpPr>
        <p:spPr>
          <a:xfrm>
            <a:off x="6771063" y="2239368"/>
            <a:ext cx="5384799" cy="897765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Baccalauréat général</a:t>
            </a:r>
          </a:p>
          <a:p>
            <a:pPr algn="ctr"/>
            <a:r>
              <a:rPr lang="fr-FR" sz="2400" dirty="0">
                <a:solidFill>
                  <a:schemeClr val="accent6"/>
                </a:solidFill>
              </a:rPr>
              <a:t>(10 spécialités proposées)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C0E3FAFF-1941-4A08-B5DA-D620B4116BF4}"/>
              </a:ext>
            </a:extLst>
          </p:cNvPr>
          <p:cNvSpPr txBox="1">
            <a:spLocks/>
          </p:cNvSpPr>
          <p:nvPr/>
        </p:nvSpPr>
        <p:spPr>
          <a:xfrm>
            <a:off x="3403600" y="4378333"/>
            <a:ext cx="5384799" cy="872984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BTS électrotechnique</a:t>
            </a:r>
          </a:p>
          <a:p>
            <a:pPr algn="ctr"/>
            <a:r>
              <a:rPr lang="fr-FR" sz="2000" dirty="0">
                <a:solidFill>
                  <a:schemeClr val="accent6"/>
                </a:solidFill>
              </a:rPr>
              <a:t>Voie scolaire et en apprentissage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DA524446-BB22-4698-AF4E-F32FDD278157}"/>
              </a:ext>
            </a:extLst>
          </p:cNvPr>
          <p:cNvSpPr txBox="1">
            <a:spLocks/>
          </p:cNvSpPr>
          <p:nvPr/>
        </p:nvSpPr>
        <p:spPr>
          <a:xfrm>
            <a:off x="512113" y="5423889"/>
            <a:ext cx="5855712" cy="1150983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6"/>
                </a:solidFill>
              </a:rPr>
              <a:t>BTS Négociation et Digitalisation de la Relation Commerciale</a:t>
            </a:r>
          </a:p>
          <a:p>
            <a:pPr algn="ctr"/>
            <a:r>
              <a:rPr lang="fr-FR" sz="2000" dirty="0">
                <a:solidFill>
                  <a:schemeClr val="accent6"/>
                </a:solidFill>
              </a:rPr>
              <a:t>En apprentissage uniquement</a:t>
            </a:r>
          </a:p>
        </p:txBody>
      </p:sp>
    </p:spTree>
    <p:extLst>
      <p:ext uri="{BB962C8B-B14F-4D97-AF65-F5344CB8AC3E}">
        <p14:creationId xmlns:p14="http://schemas.microsoft.com/office/powerpoint/2010/main" val="306689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id="{74ED1216-A221-4C9B-B39B-71A3E4D9E40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DD1C66-8B88-4FDA-AFA7-4549E310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0" y="4851401"/>
            <a:ext cx="9288825" cy="2006600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LA CLASSE DE SECONDE GENERALE ET TECHNOLOGIQUE AU LVDS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DE29B3-D5FF-478A-848A-934E75A4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536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lèche : courbe vers la droite 58">
            <a:extLst>
              <a:ext uri="{FF2B5EF4-FFF2-40B4-BE49-F238E27FC236}">
                <a16:creationId xmlns:a16="http://schemas.microsoft.com/office/drawing/2014/main" id="{1D2F0B0C-063A-43E0-B001-F397151853CD}"/>
              </a:ext>
            </a:extLst>
          </p:cNvPr>
          <p:cNvSpPr/>
          <p:nvPr/>
        </p:nvSpPr>
        <p:spPr>
          <a:xfrm rot="1730359">
            <a:off x="716510" y="1926845"/>
            <a:ext cx="2818640" cy="4317485"/>
          </a:xfrm>
          <a:prstGeom prst="curvedRightArrow">
            <a:avLst/>
          </a:prstGeom>
          <a:solidFill>
            <a:srgbClr val="7030A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0870" y="2714409"/>
            <a:ext cx="5725505" cy="811030"/>
          </a:xfrm>
          <a:ln>
            <a:solidFill>
              <a:schemeClr val="accent6"/>
            </a:solidFill>
          </a:ln>
        </p:spPr>
        <p:txBody>
          <a:bodyPr rtlCol="0">
            <a:normAutofit/>
          </a:bodyPr>
          <a:lstStyle/>
          <a:p>
            <a:pPr algn="ctr" rtl="0"/>
            <a:r>
              <a:rPr lang="fr-FR" sz="4800" dirty="0">
                <a:solidFill>
                  <a:schemeClr val="accent6"/>
                </a:solidFill>
              </a:rPr>
              <a:t>ENTRER AU LYCEE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BFDBF9-B20C-4919-9CE3-90C6CDC85B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586270" y="4490236"/>
            <a:ext cx="3193662" cy="811030"/>
          </a:xfrm>
        </p:spPr>
        <p:txBody>
          <a:bodyPr rtlCol="0"/>
          <a:lstStyle/>
          <a:p>
            <a:pPr rtl="0"/>
            <a:r>
              <a:rPr lang="fr-FR" sz="2400" dirty="0"/>
              <a:t>Travail personnel important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5</a:t>
            </a:fld>
            <a:endParaRPr lang="fr-FR" dirty="0"/>
          </a:p>
        </p:txBody>
      </p:sp>
      <p:sp>
        <p:nvSpPr>
          <p:cNvPr id="26" name="Flèche : courbe vers la droite 25">
            <a:extLst>
              <a:ext uri="{FF2B5EF4-FFF2-40B4-BE49-F238E27FC236}">
                <a16:creationId xmlns:a16="http://schemas.microsoft.com/office/drawing/2014/main" id="{5C29454C-0675-400F-AF15-5036C839404F}"/>
              </a:ext>
            </a:extLst>
          </p:cNvPr>
          <p:cNvSpPr/>
          <p:nvPr/>
        </p:nvSpPr>
        <p:spPr>
          <a:xfrm flipV="1">
            <a:off x="2802467" y="791320"/>
            <a:ext cx="2758403" cy="2573728"/>
          </a:xfrm>
          <a:prstGeom prst="curvedRightArrow">
            <a:avLst/>
          </a:prstGeom>
          <a:solidFill>
            <a:srgbClr val="92D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51" name="Flèche : droite 50">
            <a:extLst>
              <a:ext uri="{FF2B5EF4-FFF2-40B4-BE49-F238E27FC236}">
                <a16:creationId xmlns:a16="http://schemas.microsoft.com/office/drawing/2014/main" id="{0C0441A2-C00D-4046-B44B-15AA766E6923}"/>
              </a:ext>
            </a:extLst>
          </p:cNvPr>
          <p:cNvSpPr/>
          <p:nvPr/>
        </p:nvSpPr>
        <p:spPr>
          <a:xfrm>
            <a:off x="8350722" y="4714752"/>
            <a:ext cx="829733" cy="361998"/>
          </a:xfrm>
          <a:prstGeom prst="rightArrow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52" name="Espace réservé du texte 4">
            <a:extLst>
              <a:ext uri="{FF2B5EF4-FFF2-40B4-BE49-F238E27FC236}">
                <a16:creationId xmlns:a16="http://schemas.microsoft.com/office/drawing/2014/main" id="{71793AD4-AED9-45A0-AA2A-117D6013BF18}"/>
              </a:ext>
            </a:extLst>
          </p:cNvPr>
          <p:cNvSpPr txBox="1">
            <a:spLocks/>
          </p:cNvSpPr>
          <p:nvPr/>
        </p:nvSpPr>
        <p:spPr>
          <a:xfrm>
            <a:off x="9290288" y="4666855"/>
            <a:ext cx="2150266" cy="4490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3"/>
                </a:solidFill>
              </a:rPr>
              <a:t>S’investir</a:t>
            </a:r>
          </a:p>
        </p:txBody>
      </p:sp>
      <p:sp>
        <p:nvSpPr>
          <p:cNvPr id="53" name="Flèche : courbe vers la droite 52">
            <a:extLst>
              <a:ext uri="{FF2B5EF4-FFF2-40B4-BE49-F238E27FC236}">
                <a16:creationId xmlns:a16="http://schemas.microsoft.com/office/drawing/2014/main" id="{AF4B937D-0B0D-436A-8D10-197A4A9F969B}"/>
              </a:ext>
            </a:extLst>
          </p:cNvPr>
          <p:cNvSpPr/>
          <p:nvPr/>
        </p:nvSpPr>
        <p:spPr>
          <a:xfrm>
            <a:off x="2639871" y="2890046"/>
            <a:ext cx="2920999" cy="2617777"/>
          </a:xfrm>
          <a:prstGeom prst="curvedRightArrow">
            <a:avLst/>
          </a:prstGeom>
          <a:solidFill>
            <a:schemeClr val="accent5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54" name="Espace réservé du texte 4">
            <a:extLst>
              <a:ext uri="{FF2B5EF4-FFF2-40B4-BE49-F238E27FC236}">
                <a16:creationId xmlns:a16="http://schemas.microsoft.com/office/drawing/2014/main" id="{80DC36F6-B5A1-4D3A-AB95-AE39E4DAA34D}"/>
              </a:ext>
            </a:extLst>
          </p:cNvPr>
          <p:cNvSpPr txBox="1">
            <a:spLocks/>
          </p:cNvSpPr>
          <p:nvPr/>
        </p:nvSpPr>
        <p:spPr>
          <a:xfrm>
            <a:off x="5559999" y="1150036"/>
            <a:ext cx="2084529" cy="473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Autonomie</a:t>
            </a:r>
            <a:endParaRPr lang="fr-FR" sz="2800" dirty="0"/>
          </a:p>
        </p:txBody>
      </p:sp>
      <p:sp>
        <p:nvSpPr>
          <p:cNvPr id="55" name="Flèche : droite 54">
            <a:extLst>
              <a:ext uri="{FF2B5EF4-FFF2-40B4-BE49-F238E27FC236}">
                <a16:creationId xmlns:a16="http://schemas.microsoft.com/office/drawing/2014/main" id="{18F101D9-825D-409C-9B13-99179EFEE0F2}"/>
              </a:ext>
            </a:extLst>
          </p:cNvPr>
          <p:cNvSpPr/>
          <p:nvPr/>
        </p:nvSpPr>
        <p:spPr>
          <a:xfrm>
            <a:off x="7336156" y="1200858"/>
            <a:ext cx="829733" cy="361998"/>
          </a:xfrm>
          <a:prstGeom prst="rightArrow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56" name="Espace réservé du texte 4">
            <a:extLst>
              <a:ext uri="{FF2B5EF4-FFF2-40B4-BE49-F238E27FC236}">
                <a16:creationId xmlns:a16="http://schemas.microsoft.com/office/drawing/2014/main" id="{35E8C994-E101-4207-B04D-A00C7F1207E4}"/>
              </a:ext>
            </a:extLst>
          </p:cNvPr>
          <p:cNvSpPr txBox="1">
            <a:spLocks/>
          </p:cNvSpPr>
          <p:nvPr/>
        </p:nvSpPr>
        <p:spPr>
          <a:xfrm>
            <a:off x="8248024" y="1157330"/>
            <a:ext cx="2084529" cy="4490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3"/>
                </a:solidFill>
              </a:rPr>
              <a:t>S’organiser</a:t>
            </a:r>
          </a:p>
        </p:txBody>
      </p:sp>
      <p:sp>
        <p:nvSpPr>
          <p:cNvPr id="60" name="Espace réservé du texte 4">
            <a:extLst>
              <a:ext uri="{FF2B5EF4-FFF2-40B4-BE49-F238E27FC236}">
                <a16:creationId xmlns:a16="http://schemas.microsoft.com/office/drawing/2014/main" id="{E92F5F18-823C-4ACA-BE37-71A862B250BE}"/>
              </a:ext>
            </a:extLst>
          </p:cNvPr>
          <p:cNvSpPr txBox="1">
            <a:spLocks/>
          </p:cNvSpPr>
          <p:nvPr/>
        </p:nvSpPr>
        <p:spPr>
          <a:xfrm>
            <a:off x="2639871" y="5778384"/>
            <a:ext cx="3193662" cy="495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« Fausse » liberté !</a:t>
            </a:r>
          </a:p>
        </p:txBody>
      </p:sp>
      <p:sp>
        <p:nvSpPr>
          <p:cNvPr id="61" name="Flèche : droite 60">
            <a:extLst>
              <a:ext uri="{FF2B5EF4-FFF2-40B4-BE49-F238E27FC236}">
                <a16:creationId xmlns:a16="http://schemas.microsoft.com/office/drawing/2014/main" id="{6C20B130-674E-41BE-B94C-C8FA5C6EADCF}"/>
              </a:ext>
            </a:extLst>
          </p:cNvPr>
          <p:cNvSpPr/>
          <p:nvPr/>
        </p:nvSpPr>
        <p:spPr>
          <a:xfrm>
            <a:off x="5681133" y="5845037"/>
            <a:ext cx="829733" cy="361998"/>
          </a:xfrm>
          <a:prstGeom prst="rightArrow">
            <a:avLst/>
          </a:prstGeom>
          <a:solidFill>
            <a:schemeClr val="accent6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62" name="Espace réservé du texte 4">
            <a:extLst>
              <a:ext uri="{FF2B5EF4-FFF2-40B4-BE49-F238E27FC236}">
                <a16:creationId xmlns:a16="http://schemas.microsoft.com/office/drawing/2014/main" id="{54E9D7F6-7E82-42A4-9171-F4668812607B}"/>
              </a:ext>
            </a:extLst>
          </p:cNvPr>
          <p:cNvSpPr txBox="1">
            <a:spLocks/>
          </p:cNvSpPr>
          <p:nvPr/>
        </p:nvSpPr>
        <p:spPr>
          <a:xfrm>
            <a:off x="6603133" y="5801509"/>
            <a:ext cx="3193661" cy="44905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accent3"/>
                </a:solidFill>
              </a:rPr>
              <a:t>Faire les bons choix</a:t>
            </a:r>
          </a:p>
        </p:txBody>
      </p:sp>
    </p:spTree>
    <p:extLst>
      <p:ext uri="{BB962C8B-B14F-4D97-AF65-F5344CB8AC3E}">
        <p14:creationId xmlns:p14="http://schemas.microsoft.com/office/powerpoint/2010/main" val="1266157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260" y="149337"/>
            <a:ext cx="4395258" cy="676275"/>
          </a:xfrm>
        </p:spPr>
        <p:txBody>
          <a:bodyPr rtlCol="0">
            <a:normAutofit/>
          </a:bodyPr>
          <a:lstStyle/>
          <a:p>
            <a:pPr rtl="0"/>
            <a:r>
              <a:rPr lang="fr-FR" dirty="0"/>
              <a:t>SUIVI DES ELEVES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BFDBF9-B20C-4919-9CE3-90C6CDC85B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43361" y="1254010"/>
            <a:ext cx="5961213" cy="836431"/>
          </a:xfrm>
        </p:spPr>
        <p:txBody>
          <a:bodyPr rtlCol="0"/>
          <a:lstStyle/>
          <a:p>
            <a:pPr algn="r" rtl="0"/>
            <a:r>
              <a:rPr lang="fr-FR" dirty="0">
                <a:solidFill>
                  <a:schemeClr val="accent3"/>
                </a:solidFill>
              </a:rPr>
              <a:t>« L’autonomie ne se décrète pas, elle s’apprend ».  </a:t>
            </a:r>
            <a:r>
              <a:rPr lang="fr-FR" dirty="0"/>
              <a:t>Le suivi des élèves fait donc l’objet d’une attention particulière</a:t>
            </a:r>
          </a:p>
        </p:txBody>
      </p:sp>
      <p:sp>
        <p:nvSpPr>
          <p:cNvPr id="23" name="Ovale 22" descr="Forme de cercle">
            <a:extLst>
              <a:ext uri="{FF2B5EF4-FFF2-40B4-BE49-F238E27FC236}">
                <a16:creationId xmlns:a16="http://schemas.microsoft.com/office/drawing/2014/main" id="{C3485789-E496-4110-A15B-8E4775849942}"/>
              </a:ext>
            </a:extLst>
          </p:cNvPr>
          <p:cNvSpPr/>
          <p:nvPr/>
        </p:nvSpPr>
        <p:spPr>
          <a:xfrm>
            <a:off x="1134971" y="825612"/>
            <a:ext cx="384048" cy="384048"/>
          </a:xfrm>
          <a:prstGeom prst="ellipse">
            <a:avLst/>
          </a:pr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24" name="Ovale 23" descr="Forme de cercle">
            <a:extLst>
              <a:ext uri="{FF2B5EF4-FFF2-40B4-BE49-F238E27FC236}">
                <a16:creationId xmlns:a16="http://schemas.microsoft.com/office/drawing/2014/main" id="{FC7368B7-D4B3-45CE-95D8-0AA892A56116}"/>
              </a:ext>
            </a:extLst>
          </p:cNvPr>
          <p:cNvSpPr/>
          <p:nvPr/>
        </p:nvSpPr>
        <p:spPr>
          <a:xfrm>
            <a:off x="62414" y="574706"/>
            <a:ext cx="384048" cy="38404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25" name="Ovale 24" descr="Forme de cercle">
            <a:extLst>
              <a:ext uri="{FF2B5EF4-FFF2-40B4-BE49-F238E27FC236}">
                <a16:creationId xmlns:a16="http://schemas.microsoft.com/office/drawing/2014/main" id="{CB3E6EAD-AA8B-4D6A-B852-670A3BE077FA}"/>
              </a:ext>
            </a:extLst>
          </p:cNvPr>
          <p:cNvSpPr/>
          <p:nvPr/>
        </p:nvSpPr>
        <p:spPr>
          <a:xfrm>
            <a:off x="733988" y="1442103"/>
            <a:ext cx="384048" cy="384048"/>
          </a:xfrm>
          <a:prstGeom prst="ellipse">
            <a:avLst/>
          </a:pr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19" name="Ovale 18" descr="Forme de cercle">
            <a:extLst>
              <a:ext uri="{FF2B5EF4-FFF2-40B4-BE49-F238E27FC236}">
                <a16:creationId xmlns:a16="http://schemas.microsoft.com/office/drawing/2014/main" id="{74F8D4E4-1B47-416C-9A28-44D029B05DF3}"/>
              </a:ext>
            </a:extLst>
          </p:cNvPr>
          <p:cNvSpPr/>
          <p:nvPr/>
        </p:nvSpPr>
        <p:spPr>
          <a:xfrm>
            <a:off x="332257" y="983935"/>
            <a:ext cx="384048" cy="384048"/>
          </a:xfrm>
          <a:prstGeom prst="ellipse">
            <a:avLst/>
          </a:prstGeom>
          <a:solidFill>
            <a:schemeClr val="accent4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20" name="Ovale 19" descr="Forme de cercle">
            <a:extLst>
              <a:ext uri="{FF2B5EF4-FFF2-40B4-BE49-F238E27FC236}">
                <a16:creationId xmlns:a16="http://schemas.microsoft.com/office/drawing/2014/main" id="{46B993A4-B156-41FD-9B95-16911035EAA1}"/>
              </a:ext>
            </a:extLst>
          </p:cNvPr>
          <p:cNvSpPr/>
          <p:nvPr/>
        </p:nvSpPr>
        <p:spPr>
          <a:xfrm>
            <a:off x="750923" y="190658"/>
            <a:ext cx="384048" cy="384048"/>
          </a:xfrm>
          <a:prstGeom prst="ellipse">
            <a:avLst/>
          </a:pr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22" name="Ovale 21" descr="Forme de cercle">
            <a:extLst>
              <a:ext uri="{FF2B5EF4-FFF2-40B4-BE49-F238E27FC236}">
                <a16:creationId xmlns:a16="http://schemas.microsoft.com/office/drawing/2014/main" id="{F25A7B72-F802-4A5B-9C15-E6092A747BDA}"/>
              </a:ext>
            </a:extLst>
          </p:cNvPr>
          <p:cNvSpPr/>
          <p:nvPr/>
        </p:nvSpPr>
        <p:spPr>
          <a:xfrm>
            <a:off x="140233" y="1487922"/>
            <a:ext cx="384048" cy="384048"/>
          </a:xfrm>
          <a:prstGeom prst="ellipse">
            <a:avLst/>
          </a:prstGeom>
          <a:solidFill>
            <a:schemeClr val="accent2">
              <a:alpha val="50000"/>
            </a:schemeClr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6</a:t>
            </a:fld>
            <a:endParaRPr lang="fr-FR" dirty="0"/>
          </a:p>
        </p:txBody>
      </p:sp>
      <p:graphicFrame>
        <p:nvGraphicFramePr>
          <p:cNvPr id="50" name="Espace réservé de graphique 20" descr="Graphique en secteurs">
            <a:extLst>
              <a:ext uri="{FF2B5EF4-FFF2-40B4-BE49-F238E27FC236}">
                <a16:creationId xmlns:a16="http://schemas.microsoft.com/office/drawing/2014/main" id="{2045D17D-941B-485C-BD56-06352B0D1DEF}"/>
              </a:ext>
            </a:extLst>
          </p:cNvPr>
          <p:cNvGraphicFramePr>
            <a:graphicFrameLocks noGrp="1"/>
          </p:cNvGraphicFramePr>
          <p:nvPr>
            <p:ph type="chart" sz="quarter" idx="32"/>
            <p:extLst>
              <p:ext uri="{D42A27DB-BD31-4B8C-83A1-F6EECF244321}">
                <p14:modId xmlns:p14="http://schemas.microsoft.com/office/powerpoint/2010/main" val="1507359729"/>
              </p:ext>
            </p:extLst>
          </p:nvPr>
        </p:nvGraphicFramePr>
        <p:xfrm>
          <a:off x="2876276" y="2801673"/>
          <a:ext cx="3580171" cy="311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ZoneTexte 50">
            <a:extLst>
              <a:ext uri="{FF2B5EF4-FFF2-40B4-BE49-F238E27FC236}">
                <a16:creationId xmlns:a16="http://schemas.microsoft.com/office/drawing/2014/main" id="{DCD45A0D-6F5D-4C04-9183-5842FBE5A394}"/>
              </a:ext>
            </a:extLst>
          </p:cNvPr>
          <p:cNvSpPr txBox="1"/>
          <p:nvPr/>
        </p:nvSpPr>
        <p:spPr>
          <a:xfrm>
            <a:off x="4392914" y="4276524"/>
            <a:ext cx="1151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6"/>
                </a:solidFill>
              </a:rPr>
              <a:t>Elève</a:t>
            </a:r>
          </a:p>
        </p:txBody>
      </p:sp>
      <p:sp>
        <p:nvSpPr>
          <p:cNvPr id="52" name="Flèche : droite 51">
            <a:extLst>
              <a:ext uri="{FF2B5EF4-FFF2-40B4-BE49-F238E27FC236}">
                <a16:creationId xmlns:a16="http://schemas.microsoft.com/office/drawing/2014/main" id="{7B3B4A85-CAAE-43CE-BD8F-88DB7F2EAD60}"/>
              </a:ext>
            </a:extLst>
          </p:cNvPr>
          <p:cNvSpPr/>
          <p:nvPr/>
        </p:nvSpPr>
        <p:spPr>
          <a:xfrm rot="2767730">
            <a:off x="3029013" y="3025848"/>
            <a:ext cx="1121739" cy="384048"/>
          </a:xfrm>
          <a:prstGeom prst="rightArrow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8C78F2D2-D95D-468C-9432-E192FC44809A}"/>
              </a:ext>
            </a:extLst>
          </p:cNvPr>
          <p:cNvSpPr txBox="1"/>
          <p:nvPr/>
        </p:nvSpPr>
        <p:spPr>
          <a:xfrm>
            <a:off x="1612924" y="2340008"/>
            <a:ext cx="158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400" b="1" dirty="0">
                <a:solidFill>
                  <a:srgbClr val="00B050"/>
                </a:solidFill>
              </a:rPr>
              <a:t>Parents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3829FD1E-9F0D-42AE-913F-BA4FF3631ADC}"/>
              </a:ext>
            </a:extLst>
          </p:cNvPr>
          <p:cNvSpPr txBox="1"/>
          <p:nvPr/>
        </p:nvSpPr>
        <p:spPr>
          <a:xfrm>
            <a:off x="7205132" y="2827867"/>
            <a:ext cx="3386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3"/>
                </a:solidFill>
              </a:rPr>
              <a:t>Les équipes du lycée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D2CC34A4-3C43-4064-93A2-A4C21C426F3C}"/>
              </a:ext>
            </a:extLst>
          </p:cNvPr>
          <p:cNvSpPr txBox="1"/>
          <p:nvPr/>
        </p:nvSpPr>
        <p:spPr>
          <a:xfrm>
            <a:off x="7205133" y="3291470"/>
            <a:ext cx="31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/>
                </a:solidFill>
              </a:rPr>
              <a:t>Un Professeur Principal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0EB6047D-FCF0-4CC4-A235-FF618FD498BE}"/>
              </a:ext>
            </a:extLst>
          </p:cNvPr>
          <p:cNvSpPr txBox="1"/>
          <p:nvPr/>
        </p:nvSpPr>
        <p:spPr>
          <a:xfrm>
            <a:off x="7205133" y="3719211"/>
            <a:ext cx="31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/>
                </a:solidFill>
              </a:rPr>
              <a:t>Un AED référent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FCAAF55-DE2C-4004-8EEC-3BFDE3912FC5}"/>
              </a:ext>
            </a:extLst>
          </p:cNvPr>
          <p:cNvSpPr txBox="1"/>
          <p:nvPr/>
        </p:nvSpPr>
        <p:spPr>
          <a:xfrm>
            <a:off x="7205132" y="4146952"/>
            <a:ext cx="314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/>
                </a:solidFill>
              </a:rPr>
              <a:t>Un CPE référent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9B41982-2973-4C20-8C4E-2BDD7C9B73A8}"/>
              </a:ext>
            </a:extLst>
          </p:cNvPr>
          <p:cNvSpPr txBox="1"/>
          <p:nvPr/>
        </p:nvSpPr>
        <p:spPr>
          <a:xfrm>
            <a:off x="7205132" y="4574693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3"/>
                </a:solidFill>
              </a:rPr>
              <a:t>Un chef d’établissement référent</a:t>
            </a:r>
          </a:p>
        </p:txBody>
      </p:sp>
      <p:sp>
        <p:nvSpPr>
          <p:cNvPr id="59" name="Flèche : droite 58">
            <a:extLst>
              <a:ext uri="{FF2B5EF4-FFF2-40B4-BE49-F238E27FC236}">
                <a16:creationId xmlns:a16="http://schemas.microsoft.com/office/drawing/2014/main" id="{FCD1D792-459C-4292-961F-62B26ACD764F}"/>
              </a:ext>
            </a:extLst>
          </p:cNvPr>
          <p:cNvSpPr/>
          <p:nvPr/>
        </p:nvSpPr>
        <p:spPr>
          <a:xfrm rot="8712411">
            <a:off x="6063444" y="3418271"/>
            <a:ext cx="1172196" cy="364639"/>
          </a:xfrm>
          <a:prstGeom prst="rightArrow">
            <a:avLst/>
          </a:pr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2AF7212-2C09-49DE-9078-DD3FD135784A}"/>
              </a:ext>
            </a:extLst>
          </p:cNvPr>
          <p:cNvSpPr txBox="1"/>
          <p:nvPr/>
        </p:nvSpPr>
        <p:spPr>
          <a:xfrm>
            <a:off x="130068" y="4539081"/>
            <a:ext cx="1952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Les équipes santé/social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FAF99D51-1A58-48F5-884E-9BDFE6BD0E03}"/>
              </a:ext>
            </a:extLst>
          </p:cNvPr>
          <p:cNvSpPr txBox="1"/>
          <p:nvPr/>
        </p:nvSpPr>
        <p:spPr>
          <a:xfrm>
            <a:off x="130068" y="5322090"/>
            <a:ext cx="174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Une infirmière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B725744B-70A1-496C-8ED9-015EA642ADF5}"/>
              </a:ext>
            </a:extLst>
          </p:cNvPr>
          <p:cNvSpPr txBox="1"/>
          <p:nvPr/>
        </p:nvSpPr>
        <p:spPr>
          <a:xfrm>
            <a:off x="140233" y="5721160"/>
            <a:ext cx="174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Deux psy-EN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DB8CFDF0-1889-4138-985F-907ECA64FDC0}"/>
              </a:ext>
            </a:extLst>
          </p:cNvPr>
          <p:cNvSpPr txBox="1"/>
          <p:nvPr/>
        </p:nvSpPr>
        <p:spPr>
          <a:xfrm>
            <a:off x="130067" y="6120231"/>
            <a:ext cx="495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Une assistante sociale départementale</a:t>
            </a:r>
          </a:p>
        </p:txBody>
      </p:sp>
      <p:sp>
        <p:nvSpPr>
          <p:cNvPr id="64" name="Flèche : droite 63">
            <a:extLst>
              <a:ext uri="{FF2B5EF4-FFF2-40B4-BE49-F238E27FC236}">
                <a16:creationId xmlns:a16="http://schemas.microsoft.com/office/drawing/2014/main" id="{92B98EDC-A08D-4185-942C-811692C250D7}"/>
              </a:ext>
            </a:extLst>
          </p:cNvPr>
          <p:cNvSpPr/>
          <p:nvPr/>
        </p:nvSpPr>
        <p:spPr>
          <a:xfrm rot="21021299">
            <a:off x="2115723" y="4781033"/>
            <a:ext cx="1484125" cy="365125"/>
          </a:xfrm>
          <a:prstGeom prst="rightArrow">
            <a:avLst/>
          </a:prstGeom>
          <a:solidFill>
            <a:schemeClr val="tx2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65" name="Bulle narrative : ronde 64">
            <a:extLst>
              <a:ext uri="{FF2B5EF4-FFF2-40B4-BE49-F238E27FC236}">
                <a16:creationId xmlns:a16="http://schemas.microsoft.com/office/drawing/2014/main" id="{BAB5A371-AA16-45FE-AEF5-CD2CBCEDB12C}"/>
              </a:ext>
            </a:extLst>
          </p:cNvPr>
          <p:cNvSpPr/>
          <p:nvPr/>
        </p:nvSpPr>
        <p:spPr>
          <a:xfrm rot="11361855">
            <a:off x="6274623" y="5158506"/>
            <a:ext cx="4539491" cy="1583328"/>
          </a:xfrm>
          <a:prstGeom prst="wedgeEllipseCallout">
            <a:avLst>
              <a:gd name="adj1" fmla="val 54535"/>
              <a:gd name="adj2" fmla="val 24302"/>
            </a:avLst>
          </a:prstGeom>
          <a:noFill/>
          <a:ln w="12700" cap="flat">
            <a:solidFill>
              <a:schemeClr val="accent2">
                <a:lumMod val="7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ACFD4BAE-9514-424D-821E-CDC5E9760650}"/>
              </a:ext>
            </a:extLst>
          </p:cNvPr>
          <p:cNvSpPr txBox="1"/>
          <p:nvPr/>
        </p:nvSpPr>
        <p:spPr>
          <a:xfrm rot="648347">
            <a:off x="7085604" y="5406757"/>
            <a:ext cx="33886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accent6"/>
                </a:solidFill>
              </a:rPr>
              <a:t>Des dispositifs d’accompagnements</a:t>
            </a:r>
            <a:r>
              <a:rPr lang="fr-FR" sz="1200" b="1" dirty="0">
                <a:solidFill>
                  <a:schemeClr val="accent6"/>
                </a:solidFill>
              </a:rPr>
              <a:t>:</a:t>
            </a:r>
          </a:p>
          <a:p>
            <a:r>
              <a:rPr lang="fr-FR" sz="1200" b="1" dirty="0">
                <a:solidFill>
                  <a:schemeClr val="accent6"/>
                </a:solidFill>
              </a:rPr>
              <a:t>ETUDES SURVEILLEES</a:t>
            </a:r>
          </a:p>
          <a:p>
            <a:r>
              <a:rPr lang="fr-FR" sz="1200" b="1" dirty="0">
                <a:solidFill>
                  <a:schemeClr val="accent6"/>
                </a:solidFill>
              </a:rPr>
              <a:t>RENFO-MATHS</a:t>
            </a:r>
          </a:p>
          <a:p>
            <a:r>
              <a:rPr lang="fr-FR" sz="1200" b="1" dirty="0">
                <a:solidFill>
                  <a:schemeClr val="accent6"/>
                </a:solidFill>
              </a:rPr>
              <a:t>COUPS DE POUCE DISCIPLINAIRES</a:t>
            </a:r>
          </a:p>
          <a:p>
            <a:r>
              <a:rPr lang="fr-FR" sz="1200" b="1" dirty="0">
                <a:solidFill>
                  <a:schemeClr val="accent6"/>
                </a:solidFill>
              </a:rPr>
              <a:t>DISPOSITIF PERSEVERANCE</a:t>
            </a:r>
          </a:p>
          <a:p>
            <a:r>
              <a:rPr lang="fr-FR" sz="1200" b="1" dirty="0">
                <a:solidFill>
                  <a:schemeClr val="accent6"/>
                </a:solidFill>
              </a:rPr>
              <a:t>MINI-STAGE ET PAFI</a:t>
            </a:r>
          </a:p>
        </p:txBody>
      </p:sp>
    </p:spTree>
    <p:extLst>
      <p:ext uri="{BB962C8B-B14F-4D97-AF65-F5344CB8AC3E}">
        <p14:creationId xmlns:p14="http://schemas.microsoft.com/office/powerpoint/2010/main" val="2918365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EBC1A8D-E693-4704-8E11-5AAB4B40B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987" y="793172"/>
            <a:ext cx="9335680" cy="655621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dirty="0"/>
              <a:t>SECONDE GENERALE ET TECHNOLOGIQUE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8F92ECC-81D7-46DF-AF27-3388655CE4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fr-FR" dirty="0"/>
              <a:t>LES ENSEIGNEMENTS OBLIGATOIRES ET OPTIONNELS</a:t>
            </a:r>
          </a:p>
        </p:txBody>
      </p:sp>
      <p:pic>
        <p:nvPicPr>
          <p:cNvPr id="10" name="Espace réservé d’image 9">
            <a:extLst>
              <a:ext uri="{FF2B5EF4-FFF2-40B4-BE49-F238E27FC236}">
                <a16:creationId xmlns:a16="http://schemas.microsoft.com/office/drawing/2014/main" id="{262D17B0-1557-47A2-A8D6-91730FF9DB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>
            <a:fillRect/>
          </a:stretch>
        </p:blipFill>
        <p:spPr>
          <a:xfrm>
            <a:off x="905933" y="2373273"/>
            <a:ext cx="11286067" cy="2549580"/>
          </a:xfrm>
        </p:spPr>
      </p:pic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B5E4C005-CB50-4CBB-83F0-3393A7AC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pPr rtl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721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2E5D49-E249-409D-B751-A559433D9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744" y="1837112"/>
            <a:ext cx="3403308" cy="1081903"/>
          </a:xfrm>
        </p:spPr>
        <p:txBody>
          <a:bodyPr rtlCol="0">
            <a:noAutofit/>
          </a:bodyPr>
          <a:lstStyle/>
          <a:p>
            <a:pPr rtl="0"/>
            <a:r>
              <a:rPr lang="fr-FR" sz="2800" dirty="0">
                <a:solidFill>
                  <a:schemeClr val="accent6"/>
                </a:solidFill>
              </a:rPr>
              <a:t>ENSEIGNEMENTS OBLIGATOIRES</a:t>
            </a:r>
          </a:p>
        </p:txBody>
      </p:sp>
      <p:graphicFrame>
        <p:nvGraphicFramePr>
          <p:cNvPr id="7" name="Espace réservé au tableau 6">
            <a:extLst>
              <a:ext uri="{FF2B5EF4-FFF2-40B4-BE49-F238E27FC236}">
                <a16:creationId xmlns:a16="http://schemas.microsoft.com/office/drawing/2014/main" id="{59C411DD-E4B1-441B-AB81-A9445E90878D}"/>
              </a:ext>
            </a:extLst>
          </p:cNvPr>
          <p:cNvGraphicFramePr>
            <a:graphicFrameLocks noGrp="1"/>
          </p:cNvGraphicFramePr>
          <p:nvPr>
            <p:ph type="tbl" sz="quarter" idx="17"/>
            <p:extLst>
              <p:ext uri="{D42A27DB-BD31-4B8C-83A1-F6EECF244321}">
                <p14:modId xmlns:p14="http://schemas.microsoft.com/office/powerpoint/2010/main" val="3271187813"/>
              </p:ext>
            </p:extLst>
          </p:nvPr>
        </p:nvGraphicFramePr>
        <p:xfrm>
          <a:off x="5029200" y="166866"/>
          <a:ext cx="6620932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806">
                  <a:extLst>
                    <a:ext uri="{9D8B030D-6E8A-4147-A177-3AD203B41FA5}">
                      <a16:colId xmlns:a16="http://schemas.microsoft.com/office/drawing/2014/main" val="3413721457"/>
                    </a:ext>
                  </a:extLst>
                </a:gridCol>
                <a:gridCol w="2296126">
                  <a:extLst>
                    <a:ext uri="{9D8B030D-6E8A-4147-A177-3AD203B41FA5}">
                      <a16:colId xmlns:a16="http://schemas.microsoft.com/office/drawing/2014/main" val="529259489"/>
                    </a:ext>
                  </a:extLst>
                </a:gridCol>
              </a:tblGrid>
              <a:tr h="24326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FRANCAIS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4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844750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HISTOIRE-GEOGRAPHIE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3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748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EMC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0,5 heure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94377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LANGUE VIVANTE A </a:t>
                      </a:r>
                      <a:r>
                        <a:rPr lang="fr-FR" sz="11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(ANGLAIS)</a:t>
                      </a:r>
                      <a:endParaRPr lang="fr-FR" sz="1200" b="1" kern="1200" noProof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3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604632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LANGUE VIVANTE B </a:t>
                      </a:r>
                      <a:r>
                        <a:rPr lang="fr-FR" sz="11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(ALLEMAND/ESPAGNOL/ITALIEN)</a:t>
                      </a:r>
                      <a:endParaRPr lang="fr-FR" sz="1200" b="1" kern="1200" noProof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2,5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50201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MATHEMATIQUES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4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252139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PHYSIQUE-CHIMIE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3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0099574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SVT</a:t>
                      </a:r>
                      <a:r>
                        <a:rPr lang="fr-FR" sz="12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(SCIENCES DE LA VIE ET DE LA TERRE)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1,5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505474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1,5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510921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SNT</a:t>
                      </a:r>
                      <a:r>
                        <a:rPr lang="fr-FR" sz="12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(SCIENCES NUMERIQUES ET TECHNOLOGIQUES)</a:t>
                      </a:r>
                      <a:endParaRPr lang="fr-FR" sz="1200" b="1" kern="1200" noProof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1,5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16532"/>
                  </a:ext>
                </a:extLst>
              </a:tr>
              <a:tr h="2432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noProof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FR" sz="1400" b="1" i="0" kern="1200" noProof="0" dirty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2 heures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FE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5775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6DFB08-8A98-4B84-945E-34868D1E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8</a:t>
            </a:fld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EC25AC8-F914-4D04-91EB-42CAA3E68C09}"/>
              </a:ext>
            </a:extLst>
          </p:cNvPr>
          <p:cNvSpPr txBox="1">
            <a:spLocks/>
          </p:cNvSpPr>
          <p:nvPr/>
        </p:nvSpPr>
        <p:spPr>
          <a:xfrm>
            <a:off x="811744" y="5164285"/>
            <a:ext cx="3403308" cy="10819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>
                <a:solidFill>
                  <a:schemeClr val="accent6"/>
                </a:solidFill>
              </a:rPr>
              <a:t>ENSEIGNEMENTS OPTIONNELS</a:t>
            </a:r>
          </a:p>
        </p:txBody>
      </p:sp>
      <p:sp>
        <p:nvSpPr>
          <p:cNvPr id="6" name="Flèche : courbe vers le haut 5">
            <a:extLst>
              <a:ext uri="{FF2B5EF4-FFF2-40B4-BE49-F238E27FC236}">
                <a16:creationId xmlns:a16="http://schemas.microsoft.com/office/drawing/2014/main" id="{EF9C19BA-981C-48DC-A046-7ED8D0CDFD7A}"/>
              </a:ext>
            </a:extLst>
          </p:cNvPr>
          <p:cNvSpPr/>
          <p:nvPr/>
        </p:nvSpPr>
        <p:spPr>
          <a:xfrm flipV="1">
            <a:off x="2251781" y="274754"/>
            <a:ext cx="3009164" cy="1706445"/>
          </a:xfrm>
          <a:prstGeom prst="curvedUpArrow">
            <a:avLst>
              <a:gd name="adj1" fmla="val 15076"/>
              <a:gd name="adj2" fmla="val 34968"/>
              <a:gd name="adj3" fmla="val 66290"/>
            </a:avLst>
          </a:pr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1DE17DF6-F4B1-477E-89F6-BB783D3D6A47}"/>
              </a:ext>
            </a:extLst>
          </p:cNvPr>
          <p:cNvSpPr/>
          <p:nvPr/>
        </p:nvSpPr>
        <p:spPr>
          <a:xfrm rot="478495" flipV="1">
            <a:off x="2160906" y="4478287"/>
            <a:ext cx="3038866" cy="1093663"/>
          </a:xfrm>
          <a:prstGeom prst="curvedUpArrow">
            <a:avLst>
              <a:gd name="adj1" fmla="val 15149"/>
              <a:gd name="adj2" fmla="val 25862"/>
              <a:gd name="adj3" fmla="val 56607"/>
            </a:avLst>
          </a:prstGeom>
          <a:solidFill>
            <a:schemeClr val="accent4">
              <a:lumMod val="75000"/>
            </a:schemeClr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dirty="0"/>
          </a:p>
        </p:txBody>
      </p:sp>
      <p:graphicFrame>
        <p:nvGraphicFramePr>
          <p:cNvPr id="13" name="Espace réservé au tableau 6">
            <a:extLst>
              <a:ext uri="{FF2B5EF4-FFF2-40B4-BE49-F238E27FC236}">
                <a16:creationId xmlns:a16="http://schemas.microsoft.com/office/drawing/2014/main" id="{1EDC95E1-E715-4761-A48C-1C233C1C3C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475295"/>
              </p:ext>
            </p:extLst>
          </p:nvPr>
        </p:nvGraphicFramePr>
        <p:xfrm>
          <a:off x="5029196" y="5002542"/>
          <a:ext cx="6608288" cy="168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4144">
                  <a:extLst>
                    <a:ext uri="{9D8B030D-6E8A-4147-A177-3AD203B41FA5}">
                      <a16:colId xmlns:a16="http://schemas.microsoft.com/office/drawing/2014/main" val="3413721457"/>
                    </a:ext>
                  </a:extLst>
                </a:gridCol>
                <a:gridCol w="3304144">
                  <a:extLst>
                    <a:ext uri="{9D8B030D-6E8A-4147-A177-3AD203B41FA5}">
                      <a16:colId xmlns:a16="http://schemas.microsoft.com/office/drawing/2014/main" val="74774676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ENSEIGNEMENT OPTIONNEL GENERAL 3 HEURES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ENSEIGNEMENT OPTIONNEL TECHNOLOGIQUE 1,5 HEURES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748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noProof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LANGUE VIVANTE C (ESPAGNOL)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CIT (Création Innovation Technologique)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94377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noProof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LATIN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SI (Sciences de l’Ingénieur)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075184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noProof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CINEMA AUDIOVISUEL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BIA (Brevet Initiation à l’aéronautique)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604632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noProof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ARTS PLASTIQUES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MANAGEMENT ET GESTION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C9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50201"/>
                  </a:ext>
                </a:extLst>
              </a:tr>
            </a:tbl>
          </a:graphicData>
        </a:graphic>
      </p:graphicFrame>
      <p:sp>
        <p:nvSpPr>
          <p:cNvPr id="14" name="ZoneTexte 13">
            <a:extLst>
              <a:ext uri="{FF2B5EF4-FFF2-40B4-BE49-F238E27FC236}">
                <a16:creationId xmlns:a16="http://schemas.microsoft.com/office/drawing/2014/main" id="{C767D19A-7833-4E92-B7C6-750243A5615C}"/>
              </a:ext>
            </a:extLst>
          </p:cNvPr>
          <p:cNvSpPr txBox="1"/>
          <p:nvPr/>
        </p:nvSpPr>
        <p:spPr>
          <a:xfrm>
            <a:off x="5029196" y="3604180"/>
            <a:ext cx="6620936" cy="5847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accent3"/>
                </a:solidFill>
              </a:rPr>
              <a:t>Accompagnement personnalisé en Français (0,5h) et en Maths (0,75h) selon les besoins des élèves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227A010-6734-4C3D-8C4B-CA77E89769DE}"/>
              </a:ext>
            </a:extLst>
          </p:cNvPr>
          <p:cNvSpPr txBox="1"/>
          <p:nvPr/>
        </p:nvSpPr>
        <p:spPr>
          <a:xfrm>
            <a:off x="5029197" y="4254038"/>
            <a:ext cx="6608287" cy="3385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accent5">
                    <a:lumMod val="50000"/>
                  </a:schemeClr>
                </a:solidFill>
              </a:rPr>
              <a:t>Aide à l’orientation : 54 heures annuelles</a:t>
            </a:r>
          </a:p>
        </p:txBody>
      </p:sp>
    </p:spTree>
    <p:extLst>
      <p:ext uri="{BB962C8B-B14F-4D97-AF65-F5344CB8AC3E}">
        <p14:creationId xmlns:p14="http://schemas.microsoft.com/office/powerpoint/2010/main" val="2113840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067" y="382060"/>
            <a:ext cx="9050518" cy="945498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accent6"/>
                </a:solidFill>
              </a:rPr>
              <a:t>FOCUS sur les langues vivantes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fr-FR" smtClean="0"/>
              <a:t>9</a:t>
            </a:fld>
            <a:endParaRPr lang="fr-FR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0A088BE0-7257-4F31-B36A-D2852209BA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835759"/>
              </p:ext>
            </p:extLst>
          </p:nvPr>
        </p:nvGraphicFramePr>
        <p:xfrm>
          <a:off x="677333" y="2159219"/>
          <a:ext cx="9622638" cy="36576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113878">
                  <a:extLst>
                    <a:ext uri="{9D8B030D-6E8A-4147-A177-3AD203B41FA5}">
                      <a16:colId xmlns:a16="http://schemas.microsoft.com/office/drawing/2014/main" val="3182855269"/>
                    </a:ext>
                  </a:extLst>
                </a:gridCol>
                <a:gridCol w="3596021">
                  <a:extLst>
                    <a:ext uri="{9D8B030D-6E8A-4147-A177-3AD203B41FA5}">
                      <a16:colId xmlns:a16="http://schemas.microsoft.com/office/drawing/2014/main" val="2785295559"/>
                    </a:ext>
                  </a:extLst>
                </a:gridCol>
                <a:gridCol w="3912739">
                  <a:extLst>
                    <a:ext uri="{9D8B030D-6E8A-4147-A177-3AD203B41FA5}">
                      <a16:colId xmlns:a16="http://schemas.microsoft.com/office/drawing/2014/main" val="3713229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r"/>
                      <a:r>
                        <a:rPr lang="fr-FR" dirty="0"/>
                        <a:t>ANGLAIS</a:t>
                      </a:r>
                    </a:p>
                    <a:p>
                      <a:pPr algn="ctr"/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r>
                        <a:rPr lang="fr-FR" dirty="0"/>
                        <a:t>2 SECTIONS EUROPEENNES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900" dirty="0"/>
                    </a:p>
                    <a:p>
                      <a:pPr algn="ctr"/>
                      <a:r>
                        <a:rPr lang="fr-FR" dirty="0"/>
                        <a:t>DNL Histoire-Géographie 36h</a:t>
                      </a:r>
                    </a:p>
                    <a:p>
                      <a:pPr algn="ctr"/>
                      <a:r>
                        <a:rPr lang="fr-FR" dirty="0"/>
                        <a:t>DNL Physique-Chimie 36h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384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r"/>
                      <a:r>
                        <a:rPr lang="fr-FR" b="1" dirty="0"/>
                        <a:t>ALLEMAND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1 SECTION EUROPEENNE</a:t>
                      </a:r>
                    </a:p>
                    <a:p>
                      <a:pPr algn="ctr"/>
                      <a:endParaRPr lang="fr-FR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b="1" dirty="0"/>
                        <a:t>DNL EPS 18h sur 1 semestre</a:t>
                      </a:r>
                    </a:p>
                    <a:p>
                      <a:pPr algn="ctr"/>
                      <a:r>
                        <a:rPr lang="fr-FR" b="1" dirty="0"/>
                        <a:t>DNL SVT 18h sur l’autre semestre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767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r"/>
                      <a:r>
                        <a:rPr lang="fr-FR" b="1" dirty="0"/>
                        <a:t>ESPAGNOL</a:t>
                      </a:r>
                    </a:p>
                    <a:p>
                      <a:pPr algn="ctr"/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1 SECTION EUROPEENNE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DNL SES 36h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7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94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  <a:p>
                      <a:pPr algn="r"/>
                      <a:r>
                        <a:rPr lang="fr-FR" b="1" dirty="0"/>
                        <a:t>ITALIEN</a:t>
                      </a:r>
                    </a:p>
                    <a:p>
                      <a:pPr algn="ctr"/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  <a:p>
                      <a:pPr algn="ctr"/>
                      <a:r>
                        <a:rPr lang="fr-FR" b="1" dirty="0"/>
                        <a:t>1 SECTION BINATIONALE</a:t>
                      </a:r>
                    </a:p>
                    <a:p>
                      <a:pPr algn="ctr"/>
                      <a:r>
                        <a:rPr lang="fr-FR" b="1" dirty="0"/>
                        <a:t>ESABAC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100" b="1" dirty="0"/>
                    </a:p>
                    <a:p>
                      <a:pPr algn="ctr"/>
                      <a:r>
                        <a:rPr lang="fr-FR" b="1" dirty="0"/>
                        <a:t>DNL Histoire-Géographie 108h</a:t>
                      </a:r>
                    </a:p>
                    <a:p>
                      <a:pPr algn="ctr"/>
                      <a:r>
                        <a:rPr lang="fr-FR" b="1" dirty="0"/>
                        <a:t>LVA Italien 144h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878227"/>
                  </a:ext>
                </a:extLst>
              </a:tr>
            </a:tbl>
          </a:graphicData>
        </a:graphic>
      </p:graphicFrame>
      <p:sp>
        <p:nvSpPr>
          <p:cNvPr id="6" name="Vague 5">
            <a:extLst>
              <a:ext uri="{FF2B5EF4-FFF2-40B4-BE49-F238E27FC236}">
                <a16:creationId xmlns:a16="http://schemas.microsoft.com/office/drawing/2014/main" id="{9871B10B-0A5E-4529-AF09-168A1B14944E}"/>
              </a:ext>
            </a:extLst>
          </p:cNvPr>
          <p:cNvSpPr/>
          <p:nvPr/>
        </p:nvSpPr>
        <p:spPr>
          <a:xfrm rot="529470">
            <a:off x="10240703" y="4173012"/>
            <a:ext cx="1676748" cy="814743"/>
          </a:xfrm>
          <a:prstGeom prst="wave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fr-FR" dirty="0"/>
              <a:t>24 places</a:t>
            </a:r>
          </a:p>
        </p:txBody>
      </p:sp>
      <p:sp>
        <p:nvSpPr>
          <p:cNvPr id="9" name="Vague 8">
            <a:extLst>
              <a:ext uri="{FF2B5EF4-FFF2-40B4-BE49-F238E27FC236}">
                <a16:creationId xmlns:a16="http://schemas.microsoft.com/office/drawing/2014/main" id="{A0E1FAB9-5969-4F62-B3DF-224051257133}"/>
              </a:ext>
            </a:extLst>
          </p:cNvPr>
          <p:cNvSpPr/>
          <p:nvPr/>
        </p:nvSpPr>
        <p:spPr>
          <a:xfrm rot="529470">
            <a:off x="10240704" y="3260755"/>
            <a:ext cx="1676748" cy="814743"/>
          </a:xfrm>
          <a:prstGeom prst="wave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fr-FR" dirty="0"/>
              <a:t>24 places</a:t>
            </a:r>
          </a:p>
        </p:txBody>
      </p:sp>
      <p:sp>
        <p:nvSpPr>
          <p:cNvPr id="10" name="Vague 9">
            <a:extLst>
              <a:ext uri="{FF2B5EF4-FFF2-40B4-BE49-F238E27FC236}">
                <a16:creationId xmlns:a16="http://schemas.microsoft.com/office/drawing/2014/main" id="{5EAF3581-857E-44C7-A57D-98BF1C573D06}"/>
              </a:ext>
            </a:extLst>
          </p:cNvPr>
          <p:cNvSpPr/>
          <p:nvPr/>
        </p:nvSpPr>
        <p:spPr>
          <a:xfrm rot="529470">
            <a:off x="10240701" y="2256844"/>
            <a:ext cx="1676748" cy="814743"/>
          </a:xfrm>
          <a:prstGeom prst="wave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fr-FR" dirty="0"/>
              <a:t>48 places</a:t>
            </a:r>
          </a:p>
        </p:txBody>
      </p:sp>
      <p:sp>
        <p:nvSpPr>
          <p:cNvPr id="11" name="Vague 10">
            <a:extLst>
              <a:ext uri="{FF2B5EF4-FFF2-40B4-BE49-F238E27FC236}">
                <a16:creationId xmlns:a16="http://schemas.microsoft.com/office/drawing/2014/main" id="{FB6E0722-1652-4B1A-86D3-2A103CE74D44}"/>
              </a:ext>
            </a:extLst>
          </p:cNvPr>
          <p:cNvSpPr/>
          <p:nvPr/>
        </p:nvSpPr>
        <p:spPr>
          <a:xfrm rot="529470">
            <a:off x="10240702" y="5142465"/>
            <a:ext cx="1676748" cy="814743"/>
          </a:xfrm>
          <a:prstGeom prst="wave">
            <a:avLst/>
          </a:prstGeom>
          <a:solidFill>
            <a:srgbClr val="00B05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fr-FR" dirty="0"/>
              <a:t>24 places</a:t>
            </a:r>
          </a:p>
        </p:txBody>
      </p:sp>
      <p:sp>
        <p:nvSpPr>
          <p:cNvPr id="7" name="Explosion : 14 points 6">
            <a:extLst>
              <a:ext uri="{FF2B5EF4-FFF2-40B4-BE49-F238E27FC236}">
                <a16:creationId xmlns:a16="http://schemas.microsoft.com/office/drawing/2014/main" id="{AF821ACD-D8FA-4118-8D8D-AF819E3E4D20}"/>
              </a:ext>
            </a:extLst>
          </p:cNvPr>
          <p:cNvSpPr/>
          <p:nvPr/>
        </p:nvSpPr>
        <p:spPr>
          <a:xfrm rot="398433">
            <a:off x="81454" y="2836372"/>
            <a:ext cx="1525396" cy="1279010"/>
          </a:xfrm>
          <a:prstGeom prst="irregularSeal2">
            <a:avLst/>
          </a:prstGeom>
          <a:solidFill>
            <a:srgbClr val="FFFF00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algn="l"/>
            <a:endParaRPr lang="fr-FR" sz="7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0B30039-0B7D-42BB-924B-80A64B74B298}"/>
              </a:ext>
            </a:extLst>
          </p:cNvPr>
          <p:cNvSpPr txBox="1"/>
          <p:nvPr/>
        </p:nvSpPr>
        <p:spPr>
          <a:xfrm rot="19807273">
            <a:off x="239952" y="3204792"/>
            <a:ext cx="10681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solidFill>
                  <a:srgbClr val="FF0000"/>
                </a:solidFill>
              </a:rPr>
              <a:t>NOUVEAU RENTREE 2024</a:t>
            </a: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0741308_TF55923798" id="{6E723388-2550-4421-9B73-0503D75FA3B8}" vid="{A8AD2D38-7E99-4AD8-BD7B-65FC17AEF91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024DF7-0783-4549-86B7-A48B29FBA9C2}">
  <ds:schemaRefs>
    <ds:schemaRef ds:uri="http://purl.org/dc/terms/"/>
    <ds:schemaRef ds:uri="http://schemas.microsoft.com/office/2006/documentManagement/types"/>
    <ds:schemaRef ds:uri="http://purl.org/dc/dcmitype/"/>
    <ds:schemaRef ds:uri="fb0879af-3eba-417a-a55a-ffe6dcd6ca77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elements/1.1/"/>
    <ds:schemaRef ds:uri="http://schemas.microsoft.com/office/infopath/2007/PartnerControls"/>
    <ds:schemaRef ds:uri="6dc4bcd6-49db-4c07-9060-8acfc67cef9f"/>
  </ds:schemaRefs>
</ds:datastoreItem>
</file>

<file path=customXml/itemProps2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393BED-762D-4FA3-96CF-866F426A04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de vacances amusantes</Template>
  <TotalTime>0</TotalTime>
  <Words>1313</Words>
  <Application>Microsoft Office PowerPoint</Application>
  <PresentationFormat>Grand écran</PresentationFormat>
  <Paragraphs>369</Paragraphs>
  <Slides>26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Century Gothic</vt:lpstr>
      <vt:lpstr>Thème Office</vt:lpstr>
      <vt:lpstr>LYCEE DU VAL DE SAÔNE</vt:lpstr>
      <vt:lpstr>QUELQUES CHIFFRES…</vt:lpstr>
      <vt:lpstr>LES FORMATIONS</vt:lpstr>
      <vt:lpstr>LA CLASSE DE SECONDE GENERALE ET TECHNOLOGIQUE AU LVDS</vt:lpstr>
      <vt:lpstr>ENTRER AU LYCEE</vt:lpstr>
      <vt:lpstr>SUIVI DES ELEVES</vt:lpstr>
      <vt:lpstr>SECONDE GENERALE ET TECHNOLOGIQUE</vt:lpstr>
      <vt:lpstr>ENSEIGNEMENTS OBLIGATOIRES</vt:lpstr>
      <vt:lpstr>FOCUS sur les langues vivantes</vt:lpstr>
      <vt:lpstr>DOSSIERS DE CANDIDATURES</vt:lpstr>
      <vt:lpstr>MOBILITES EUROPEENNES</vt:lpstr>
      <vt:lpstr>APRES LA SECONDE, LA VOIE GENERALE</vt:lpstr>
      <vt:lpstr>Dispositifs d’accompagnement selon le besoin + Accompagnement à l’orientation</vt:lpstr>
      <vt:lpstr>SPECIALITES</vt:lpstr>
      <vt:lpstr>APRES LA SECONDE, LA VOIE TECHNOLOGIQUE</vt:lpstr>
      <vt:lpstr>Dispositifs d’accompagnement selon le besoin + Accompagnement à l’orientation</vt:lpstr>
      <vt:lpstr>ENSEIGNEMENTS SPECIFIQUES EN TERMINALE</vt:lpstr>
      <vt:lpstr>Présentation PowerPoint</vt:lpstr>
      <vt:lpstr>LE LYCEE DU VAL DE SAÔNE C‘EST AUSSI…</vt:lpstr>
      <vt:lpstr>CONTINUITE 3ème / 2nde </vt:lpstr>
      <vt:lpstr>Mini-Stages découverte SI-STI2D</vt:lpstr>
      <vt:lpstr>Journée des Challenges Technologiques</vt:lpstr>
      <vt:lpstr>CAMPAGNE D’AFFECTATION EN LYCEE SUR AFFELNET</vt:lpstr>
      <vt:lpstr>PROJET D’ETABLISSEMENT</vt:lpstr>
      <vt:lpstr>Présentation PowerPoint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2024-12-13T06:40:41Z</dcterms:created>
  <dcterms:modified xsi:type="dcterms:W3CDTF">2025-02-06T15:37:54Z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